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94" r:id="rId4"/>
    <p:sldId id="258" r:id="rId5"/>
    <p:sldId id="259" r:id="rId6"/>
    <p:sldId id="295" r:id="rId7"/>
    <p:sldId id="260" r:id="rId8"/>
    <p:sldId id="261" r:id="rId9"/>
    <p:sldId id="262" r:id="rId10"/>
    <p:sldId id="299" r:id="rId11"/>
    <p:sldId id="263" r:id="rId12"/>
    <p:sldId id="264" r:id="rId13"/>
    <p:sldId id="265" r:id="rId14"/>
    <p:sldId id="266" r:id="rId15"/>
    <p:sldId id="267" r:id="rId16"/>
    <p:sldId id="268" r:id="rId17"/>
    <p:sldId id="284" r:id="rId18"/>
    <p:sldId id="296" r:id="rId19"/>
    <p:sldId id="272" r:id="rId20"/>
    <p:sldId id="269" r:id="rId21"/>
    <p:sldId id="270" r:id="rId22"/>
    <p:sldId id="271" r:id="rId23"/>
    <p:sldId id="273" r:id="rId24"/>
    <p:sldId id="274" r:id="rId25"/>
    <p:sldId id="277" r:id="rId26"/>
    <p:sldId id="275" r:id="rId27"/>
    <p:sldId id="278" r:id="rId28"/>
    <p:sldId id="279" r:id="rId29"/>
    <p:sldId id="280" r:id="rId30"/>
    <p:sldId id="282" r:id="rId31"/>
    <p:sldId id="297" r:id="rId32"/>
    <p:sldId id="283" r:id="rId33"/>
    <p:sldId id="285" r:id="rId34"/>
    <p:sldId id="286" r:id="rId35"/>
    <p:sldId id="289" r:id="rId36"/>
    <p:sldId id="290" r:id="rId37"/>
    <p:sldId id="291" r:id="rId38"/>
    <p:sldId id="292" r:id="rId39"/>
    <p:sldId id="293" r:id="rId40"/>
    <p:sldId id="298" r:id="rId41"/>
    <p:sldId id="287" r:id="rId42"/>
    <p:sldId id="288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92" d="100"/>
          <a:sy n="92" d="100"/>
        </p:scale>
        <p:origin x="8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5F4BC-5CFE-4A96-82D3-36D35DCD0983}" type="datetimeFigureOut">
              <a:rPr lang="zh-TW" altLang="en-US" smtClean="0"/>
              <a:t>2016/2/25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9CC33-1DEE-403F-81F1-55AFEAAFA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3809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9CC33-1DEE-403F-81F1-55AFEAAFAF4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08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6D942-6FD6-4006-A75F-A7F6456DF71B}" type="datetime1">
              <a:rPr lang="zh-TW" altLang="en-US" smtClean="0"/>
              <a:t>2016/2/25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fld id="{CDCA6FB3-96CB-470B-8510-0AF104FA0A4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061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7B82-68F9-4671-A2CA-57800AFB37B2}" type="datetime1">
              <a:rPr lang="zh-TW" altLang="en-US" smtClean="0"/>
              <a:t>2016/2/25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09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2129-D847-4417-8704-741D453A0A89}" type="datetime1">
              <a:rPr lang="zh-TW" altLang="en-US" smtClean="0"/>
              <a:t>2016/2/25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046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24763-8E28-4B7B-98EE-D466C5D06542}" type="datetime1">
              <a:rPr lang="zh-TW" altLang="en-US" smtClean="0"/>
              <a:t>2016/2/25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zh-TW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DCA6FB3-96CB-470B-8510-0AF104FA0A44}" type="slidenum">
              <a:rPr lang="en-US" altLang="zh-TW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10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E8950-103C-46D7-A83D-5E28FE7ACFED}" type="datetime1">
              <a:rPr lang="zh-TW" altLang="en-US" smtClean="0"/>
              <a:t>2016/2/25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9325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5F74-72E1-4D9D-98FA-5C6100C2B368}" type="datetime1">
              <a:rPr lang="zh-TW" altLang="en-US" smtClean="0"/>
              <a:t>2016/2/25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892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FB17C-F30E-4731-8D6D-6741799A15D1}" type="datetime1">
              <a:rPr lang="zh-TW" altLang="en-US" smtClean="0"/>
              <a:t>2016/2/25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074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26E8-F280-428E-9B5D-959662A72CD4}" type="datetime1">
              <a:rPr lang="zh-TW" altLang="en-US" smtClean="0"/>
              <a:t>2016/2/25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43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EBA83-8D86-4BBC-89AA-AC3F5A1FDC3F}" type="datetime1">
              <a:rPr lang="zh-TW" altLang="en-US" smtClean="0"/>
              <a:t>2016/2/25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83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70084-7784-48BE-9183-356695620D85}" type="datetime1">
              <a:rPr lang="zh-TW" altLang="en-US" smtClean="0"/>
              <a:t>2016/2/25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246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13EE-BBC7-4062-8C0B-E7DF5D27FEB7}" type="datetime1">
              <a:rPr lang="zh-TW" altLang="en-US" smtClean="0"/>
              <a:t>2016/2/25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938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lumMod val="6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78A70-1077-4138-BBE3-0C7B35349F2E}" type="datetime1">
              <a:rPr lang="zh-TW" altLang="en-US" smtClean="0"/>
              <a:t>2016/2/25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A6FB3-96CB-470B-8510-0AF104FA0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15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Rich feature hierarchies for accurate object detection and semantic segmentation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2014 IEEE Conference on Computer Vision and Pattern </a:t>
            </a:r>
            <a:r>
              <a:rPr lang="en-US" altLang="zh-TW" dirty="0" smtClean="0"/>
              <a:t>Recognition</a:t>
            </a:r>
          </a:p>
          <a:p>
            <a:r>
              <a:rPr lang="en-US" altLang="zh-TW" dirty="0"/>
              <a:t>Ross </a:t>
            </a:r>
            <a:r>
              <a:rPr lang="en-US" altLang="zh-TW" dirty="0" err="1" smtClean="0"/>
              <a:t>Girshick</a:t>
            </a:r>
            <a:r>
              <a:rPr lang="en-US" altLang="zh-TW" dirty="0" smtClean="0"/>
              <a:t>, </a:t>
            </a:r>
            <a:r>
              <a:rPr lang="en-US" altLang="zh-TW" dirty="0"/>
              <a:t>Jeff </a:t>
            </a:r>
            <a:r>
              <a:rPr lang="en-US" altLang="zh-TW" dirty="0" smtClean="0"/>
              <a:t>Donahue, </a:t>
            </a:r>
            <a:r>
              <a:rPr lang="en-US" altLang="zh-TW" dirty="0"/>
              <a:t>Trevor </a:t>
            </a:r>
            <a:r>
              <a:rPr lang="en-US" altLang="zh-TW" dirty="0" smtClean="0"/>
              <a:t>Darrell, </a:t>
            </a:r>
            <a:r>
              <a:rPr lang="en-US" altLang="zh-TW" dirty="0" err="1"/>
              <a:t>Jitendra</a:t>
            </a:r>
            <a:r>
              <a:rPr lang="en-US" altLang="zh-TW" dirty="0"/>
              <a:t> Malik</a:t>
            </a:r>
          </a:p>
          <a:p>
            <a:r>
              <a:rPr lang="en-US" altLang="zh-TW" dirty="0"/>
              <a:t>UC Berkeley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023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Region proposals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Objectness</a:t>
            </a:r>
            <a:r>
              <a:rPr lang="en-US" altLang="zh-TW" dirty="0" smtClean="0"/>
              <a:t> </a:t>
            </a:r>
            <a:r>
              <a:rPr lang="en-US" altLang="zh-TW" dirty="0"/>
              <a:t>[</a:t>
            </a:r>
            <a:r>
              <a:rPr lang="en-US" altLang="zh-TW" dirty="0" smtClean="0"/>
              <a:t>1]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Selective </a:t>
            </a:r>
            <a:r>
              <a:rPr lang="en-US" altLang="zh-TW" dirty="0">
                <a:solidFill>
                  <a:srgbClr val="FF0000"/>
                </a:solidFill>
              </a:rPr>
              <a:t>search [34</a:t>
            </a:r>
            <a:r>
              <a:rPr lang="en-US" altLang="zh-TW" dirty="0" smtClean="0">
                <a:solidFill>
                  <a:srgbClr val="FF0000"/>
                </a:solidFill>
              </a:rPr>
              <a:t>]</a:t>
            </a:r>
          </a:p>
          <a:p>
            <a:r>
              <a:rPr lang="en-US" altLang="zh-TW" dirty="0" smtClean="0"/>
              <a:t>Category-independent </a:t>
            </a:r>
            <a:r>
              <a:rPr lang="en-US" altLang="zh-TW" dirty="0"/>
              <a:t>object proposals [</a:t>
            </a:r>
            <a:r>
              <a:rPr lang="en-US" altLang="zh-TW" dirty="0" smtClean="0"/>
              <a:t>12]</a:t>
            </a:r>
          </a:p>
          <a:p>
            <a:r>
              <a:rPr lang="en-US" altLang="zh-TW" dirty="0" smtClean="0"/>
              <a:t>Constrained </a:t>
            </a:r>
            <a:r>
              <a:rPr lang="it-IT" altLang="zh-TW" dirty="0" smtClean="0"/>
              <a:t>parametric </a:t>
            </a:r>
            <a:r>
              <a:rPr lang="it-IT" altLang="zh-TW" dirty="0"/>
              <a:t>min-cuts (CPMC) [</a:t>
            </a:r>
            <a:r>
              <a:rPr lang="it-IT" altLang="zh-TW" dirty="0" smtClean="0"/>
              <a:t>5]</a:t>
            </a:r>
          </a:p>
          <a:p>
            <a:r>
              <a:rPr lang="it-IT" altLang="zh-TW" dirty="0" smtClean="0"/>
              <a:t>Multi-scale combinatorial </a:t>
            </a:r>
            <a:r>
              <a:rPr lang="en-US" altLang="zh-TW" dirty="0" smtClean="0"/>
              <a:t>grouping </a:t>
            </a:r>
            <a:r>
              <a:rPr lang="en-US" altLang="zh-TW" dirty="0"/>
              <a:t>[</a:t>
            </a:r>
            <a:r>
              <a:rPr lang="en-US" altLang="zh-TW" dirty="0" smtClean="0"/>
              <a:t>3]</a:t>
            </a:r>
          </a:p>
          <a:p>
            <a:r>
              <a:rPr lang="en-US" altLang="zh-TW" dirty="0" err="1"/>
              <a:t>Ciresan</a:t>
            </a:r>
            <a:r>
              <a:rPr lang="en-US" altLang="zh-TW" dirty="0"/>
              <a:t>, </a:t>
            </a:r>
            <a:r>
              <a:rPr lang="en-US" altLang="zh-TW" i="1" dirty="0"/>
              <a:t>et al</a:t>
            </a:r>
            <a:r>
              <a:rPr lang="en-US" altLang="zh-TW" dirty="0"/>
              <a:t>. [6</a:t>
            </a:r>
            <a:r>
              <a:rPr lang="en-US" altLang="zh-TW" dirty="0" smtClean="0"/>
              <a:t>] (Mitosis detection </a:t>
            </a:r>
            <a:r>
              <a:rPr lang="en-US" altLang="zh-TW" dirty="0"/>
              <a:t>in breast cancer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08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extraction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extract a </a:t>
            </a:r>
            <a:r>
              <a:rPr lang="en-US" altLang="zh-TW" dirty="0">
                <a:solidFill>
                  <a:srgbClr val="0070C0"/>
                </a:solidFill>
              </a:rPr>
              <a:t>4096</a:t>
            </a:r>
            <a:r>
              <a:rPr lang="en-US" altLang="zh-TW" dirty="0"/>
              <a:t>-dimensional </a:t>
            </a:r>
            <a:r>
              <a:rPr lang="en-US" altLang="zh-TW" dirty="0" smtClean="0"/>
              <a:t>feature vector </a:t>
            </a:r>
            <a:r>
              <a:rPr lang="en-US" altLang="zh-TW" dirty="0"/>
              <a:t>from each region proposal using the </a:t>
            </a:r>
            <a:r>
              <a:rPr lang="en-US" altLang="zh-TW" dirty="0" err="1">
                <a:solidFill>
                  <a:srgbClr val="FF0000"/>
                </a:solidFill>
              </a:rPr>
              <a:t>Caffe</a:t>
            </a:r>
            <a:r>
              <a:rPr lang="en-US" altLang="zh-TW" dirty="0"/>
              <a:t> [22</a:t>
            </a:r>
            <a:r>
              <a:rPr lang="en-US" altLang="zh-TW" dirty="0" smtClean="0"/>
              <a:t>] implementation </a:t>
            </a:r>
            <a:r>
              <a:rPr lang="en-US" altLang="zh-TW" dirty="0"/>
              <a:t>of the CNN described by </a:t>
            </a:r>
            <a:r>
              <a:rPr lang="en-US" altLang="zh-TW" dirty="0" err="1">
                <a:solidFill>
                  <a:srgbClr val="FF0000"/>
                </a:solidFill>
              </a:rPr>
              <a:t>Krizhevsky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i="1" dirty="0" smtClean="0">
                <a:solidFill>
                  <a:srgbClr val="FF0000"/>
                </a:solidFill>
              </a:rPr>
              <a:t>et al</a:t>
            </a:r>
            <a:r>
              <a:rPr lang="en-US" altLang="zh-TW" dirty="0">
                <a:solidFill>
                  <a:srgbClr val="FF0000"/>
                </a:solidFill>
              </a:rPr>
              <a:t>. [23</a:t>
            </a:r>
            <a:r>
              <a:rPr lang="en-US" altLang="zh-TW" dirty="0" smtClean="0">
                <a:solidFill>
                  <a:srgbClr val="FF0000"/>
                </a:solidFill>
              </a:rPr>
              <a:t>] (</a:t>
            </a:r>
            <a:r>
              <a:rPr lang="en-US" altLang="zh-TW" dirty="0" err="1" smtClean="0">
                <a:solidFill>
                  <a:srgbClr val="FF0000"/>
                </a:solidFill>
              </a:rPr>
              <a:t>AlexNet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98" y="3174981"/>
            <a:ext cx="9450119" cy="3086531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062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</a:t>
            </a:r>
            <a:r>
              <a:rPr lang="en-US" altLang="zh-TW" dirty="0" smtClean="0"/>
              <a:t>extraction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3065"/>
          </a:xfrm>
        </p:spPr>
        <p:txBody>
          <a:bodyPr>
            <a:normAutofit/>
          </a:bodyPr>
          <a:lstStyle/>
          <a:p>
            <a:r>
              <a:rPr lang="en-US" altLang="zh-TW" dirty="0"/>
              <a:t>Features are computed by forward propagating </a:t>
            </a:r>
            <a:r>
              <a:rPr lang="en-US" altLang="zh-TW" dirty="0" smtClean="0"/>
              <a:t>a mean-subtracted </a:t>
            </a:r>
            <a:r>
              <a:rPr lang="en-US" altLang="zh-TW" dirty="0">
                <a:solidFill>
                  <a:srgbClr val="0070C0"/>
                </a:solidFill>
              </a:rPr>
              <a:t>227 </a:t>
            </a:r>
            <a:r>
              <a:rPr lang="en-US" altLang="zh-TW" i="1" dirty="0">
                <a:solidFill>
                  <a:srgbClr val="0070C0"/>
                </a:solidFill>
              </a:rPr>
              <a:t>× </a:t>
            </a:r>
            <a:r>
              <a:rPr lang="en-US" altLang="zh-TW" dirty="0">
                <a:solidFill>
                  <a:srgbClr val="0070C0"/>
                </a:solidFill>
              </a:rPr>
              <a:t>227 </a:t>
            </a:r>
            <a:r>
              <a:rPr lang="en-US" altLang="zh-TW" dirty="0"/>
              <a:t>RGB </a:t>
            </a:r>
            <a:r>
              <a:rPr lang="en-US" altLang="zh-TW" dirty="0" smtClean="0"/>
              <a:t>image</a:t>
            </a:r>
          </a:p>
          <a:p>
            <a:r>
              <a:rPr lang="en-US" altLang="zh-TW" dirty="0" smtClean="0"/>
              <a:t>We </a:t>
            </a:r>
            <a:r>
              <a:rPr lang="en-US" altLang="zh-TW" dirty="0">
                <a:solidFill>
                  <a:srgbClr val="FF0000"/>
                </a:solidFill>
              </a:rPr>
              <a:t>warp</a:t>
            </a:r>
            <a:r>
              <a:rPr lang="en-US" altLang="zh-TW" dirty="0"/>
              <a:t> all pixels in a tight bounding </a:t>
            </a:r>
            <a:r>
              <a:rPr lang="en-US" altLang="zh-TW" dirty="0" smtClean="0"/>
              <a:t>box around </a:t>
            </a:r>
            <a:r>
              <a:rPr lang="en-US" altLang="zh-TW" dirty="0"/>
              <a:t>it to the required </a:t>
            </a:r>
            <a:r>
              <a:rPr lang="en-US" altLang="zh-TW" dirty="0" smtClean="0"/>
              <a:t>size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Dilate the tight </a:t>
            </a:r>
            <a:r>
              <a:rPr lang="en-US" altLang="zh-TW" dirty="0">
                <a:solidFill>
                  <a:srgbClr val="FF0000"/>
                </a:solidFill>
              </a:rPr>
              <a:t>bounding box </a:t>
            </a:r>
            <a:r>
              <a:rPr lang="en-US" altLang="zh-TW" dirty="0" smtClean="0"/>
              <a:t>so that at the warped size there are exactly </a:t>
            </a:r>
            <a:r>
              <a:rPr lang="en-US" altLang="zh-TW" i="1" dirty="0" smtClean="0">
                <a:solidFill>
                  <a:srgbClr val="0070C0"/>
                </a:solidFill>
              </a:rPr>
              <a:t>p</a:t>
            </a:r>
            <a:r>
              <a:rPr lang="en-US" altLang="zh-TW" i="1" dirty="0" smtClean="0"/>
              <a:t> </a:t>
            </a:r>
            <a:r>
              <a:rPr lang="en-US" altLang="zh-TW" dirty="0"/>
              <a:t>pixels of warped image context around the </a:t>
            </a:r>
            <a:r>
              <a:rPr lang="en-US" altLang="zh-TW" dirty="0" smtClean="0"/>
              <a:t>original box 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en-US" altLang="zh-TW" dirty="0"/>
              <a:t>we use </a:t>
            </a:r>
            <a:r>
              <a:rPr lang="en-US" altLang="zh-TW" i="1" dirty="0"/>
              <a:t>p </a:t>
            </a:r>
            <a:r>
              <a:rPr lang="en-US" altLang="zh-TW" dirty="0"/>
              <a:t>= 16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Outperformed </a:t>
            </a:r>
            <a:r>
              <a:rPr lang="en-US" altLang="zh-TW" dirty="0" smtClean="0">
                <a:solidFill>
                  <a:srgbClr val="0070C0"/>
                </a:solidFill>
              </a:rPr>
              <a:t>3-5</a:t>
            </a:r>
            <a:r>
              <a:rPr lang="en-US" altLang="zh-TW" dirty="0" smtClean="0"/>
              <a:t> </a:t>
            </a:r>
            <a:r>
              <a:rPr lang="en-US" altLang="zh-TW" dirty="0" err="1"/>
              <a:t>mAP</a:t>
            </a:r>
            <a:r>
              <a:rPr lang="en-US" altLang="zh-TW" dirty="0"/>
              <a:t> </a:t>
            </a:r>
            <a:r>
              <a:rPr lang="en-US" altLang="zh-TW" dirty="0" smtClean="0"/>
              <a:t>points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070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extraction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4985"/>
            <a:ext cx="10138558" cy="5433015"/>
          </a:xfr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954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extraction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646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Training 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70C0"/>
                </a:solidFill>
              </a:rPr>
              <a:t>Supervised </a:t>
            </a:r>
            <a:r>
              <a:rPr lang="en-US" altLang="zh-TW" dirty="0" smtClean="0">
                <a:solidFill>
                  <a:srgbClr val="0070C0"/>
                </a:solidFill>
              </a:rPr>
              <a:t>pre-training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Using </a:t>
            </a:r>
            <a:r>
              <a:rPr lang="en-US" altLang="zh-TW" dirty="0"/>
              <a:t>the </a:t>
            </a:r>
            <a:r>
              <a:rPr lang="en-US" altLang="zh-TW" dirty="0">
                <a:solidFill>
                  <a:srgbClr val="FF0000"/>
                </a:solidFill>
              </a:rPr>
              <a:t>open source </a:t>
            </a:r>
            <a:r>
              <a:rPr lang="en-US" altLang="zh-TW" dirty="0" err="1">
                <a:solidFill>
                  <a:srgbClr val="FF0000"/>
                </a:solidFill>
              </a:rPr>
              <a:t>Caffe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CNN library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>
                <a:solidFill>
                  <a:srgbClr val="0070C0"/>
                </a:solidFill>
              </a:rPr>
              <a:t>Domain-specific fine-tuning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We continue </a:t>
            </a:r>
            <a:r>
              <a:rPr lang="en-US" altLang="zh-TW" dirty="0" smtClean="0">
                <a:solidFill>
                  <a:srgbClr val="FF0000"/>
                </a:solidFill>
              </a:rPr>
              <a:t>stochastic gradient descent (SGD) </a:t>
            </a:r>
            <a:r>
              <a:rPr lang="en-US" altLang="zh-TW" dirty="0" smtClean="0"/>
              <a:t>training of the CNN parameters using only warped region proposals from </a:t>
            </a:r>
            <a:r>
              <a:rPr lang="en-US" altLang="zh-TW" dirty="0">
                <a:solidFill>
                  <a:srgbClr val="FF0000"/>
                </a:solidFill>
              </a:rPr>
              <a:t>Visual Object </a:t>
            </a:r>
            <a:r>
              <a:rPr lang="en-US" altLang="zh-TW" dirty="0" smtClean="0">
                <a:solidFill>
                  <a:srgbClr val="FF0000"/>
                </a:solidFill>
              </a:rPr>
              <a:t>Classes (VOC)</a:t>
            </a:r>
            <a:br>
              <a:rPr lang="en-US" altLang="zh-TW" dirty="0" smtClean="0">
                <a:solidFill>
                  <a:srgbClr val="FF0000"/>
                </a:solidFill>
              </a:rPr>
            </a:b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46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extraction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87909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Replacing </a:t>
            </a:r>
            <a:r>
              <a:rPr lang="en-US" altLang="zh-TW" dirty="0"/>
              <a:t>the </a:t>
            </a:r>
            <a:r>
              <a:rPr lang="en-US" altLang="zh-TW" dirty="0" smtClean="0"/>
              <a:t>CNN’s </a:t>
            </a:r>
            <a:r>
              <a:rPr lang="en-US" altLang="zh-TW" dirty="0" err="1" smtClean="0"/>
              <a:t>ImageNet</a:t>
            </a:r>
            <a:r>
              <a:rPr lang="en-US" altLang="zh-TW" dirty="0" smtClean="0"/>
              <a:t>-specific </a:t>
            </a:r>
            <a:r>
              <a:rPr lang="en-US" altLang="zh-TW" dirty="0">
                <a:solidFill>
                  <a:srgbClr val="FF0000"/>
                </a:solidFill>
              </a:rPr>
              <a:t>1000-way</a:t>
            </a:r>
            <a:r>
              <a:rPr lang="en-US" altLang="zh-TW" dirty="0"/>
              <a:t> </a:t>
            </a:r>
            <a:r>
              <a:rPr lang="en-US" altLang="zh-TW" dirty="0" smtClean="0"/>
              <a:t>classification </a:t>
            </a:r>
            <a:r>
              <a:rPr lang="en-US" altLang="zh-TW" dirty="0"/>
              <a:t>layer with a </a:t>
            </a:r>
            <a:r>
              <a:rPr lang="en-US" altLang="zh-TW" dirty="0" smtClean="0"/>
              <a:t>randomly initialized </a:t>
            </a:r>
            <a:r>
              <a:rPr lang="en-US" altLang="zh-TW" dirty="0" smtClean="0">
                <a:solidFill>
                  <a:srgbClr val="FF0000"/>
                </a:solidFill>
              </a:rPr>
              <a:t>(N+1)-way </a:t>
            </a:r>
            <a:r>
              <a:rPr lang="en-US" altLang="zh-TW" dirty="0" smtClean="0"/>
              <a:t>(</a:t>
            </a:r>
            <a:r>
              <a:rPr lang="en-US" altLang="zh-TW" dirty="0" smtClean="0">
                <a:solidFill>
                  <a:srgbClr val="0070C0"/>
                </a:solidFill>
              </a:rPr>
              <a:t>VOC N=20</a:t>
            </a:r>
            <a:r>
              <a:rPr lang="en-US" altLang="zh-TW" dirty="0" smtClean="0"/>
              <a:t>) classification layer (N classes + 1 </a:t>
            </a:r>
            <a:r>
              <a:rPr lang="en-US" altLang="zh-TW" dirty="0"/>
              <a:t>background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We </a:t>
            </a:r>
            <a:r>
              <a:rPr lang="en-US" altLang="zh-TW" dirty="0"/>
              <a:t>treat all region proposals with </a:t>
            </a:r>
            <a:r>
              <a:rPr lang="en-US" altLang="zh-TW" i="1" dirty="0"/>
              <a:t>≥ </a:t>
            </a:r>
            <a:r>
              <a:rPr lang="en-US" altLang="zh-TW" dirty="0"/>
              <a:t>0</a:t>
            </a:r>
            <a:r>
              <a:rPr lang="en-US" altLang="zh-TW" i="1" dirty="0"/>
              <a:t>.</a:t>
            </a:r>
            <a:r>
              <a:rPr lang="en-US" altLang="zh-TW" dirty="0"/>
              <a:t>5 </a:t>
            </a:r>
            <a:r>
              <a:rPr lang="en-US" altLang="zh-TW" dirty="0" smtClean="0">
                <a:solidFill>
                  <a:srgbClr val="FF0000"/>
                </a:solidFill>
              </a:rPr>
              <a:t>intersection-over-union(</a:t>
            </a:r>
            <a:r>
              <a:rPr lang="en-US" altLang="zh-TW" dirty="0" err="1" smtClean="0">
                <a:solidFill>
                  <a:srgbClr val="FF0000"/>
                </a:solidFill>
              </a:rPr>
              <a:t>IoU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en-US" altLang="zh-TW" dirty="0" smtClean="0"/>
              <a:t> overlap with </a:t>
            </a:r>
            <a:r>
              <a:rPr lang="en-US" altLang="zh-TW" dirty="0"/>
              <a:t>a ground-truth box as </a:t>
            </a:r>
            <a:r>
              <a:rPr lang="en-US" altLang="zh-TW" dirty="0" smtClean="0">
                <a:solidFill>
                  <a:srgbClr val="FF0000"/>
                </a:solidFill>
              </a:rPr>
              <a:t>positives</a:t>
            </a:r>
          </a:p>
          <a:p>
            <a:r>
              <a:rPr lang="en-US" altLang="zh-TW" dirty="0" smtClean="0"/>
              <a:t>SGD learning rate = </a:t>
            </a:r>
            <a:r>
              <a:rPr lang="en-US" altLang="zh-TW" dirty="0"/>
              <a:t>0.001 (</a:t>
            </a:r>
            <a:r>
              <a:rPr lang="en-US" altLang="zh-TW" dirty="0">
                <a:solidFill>
                  <a:srgbClr val="0070C0"/>
                </a:solidFill>
              </a:rPr>
              <a:t>1/10th</a:t>
            </a:r>
            <a:r>
              <a:rPr lang="en-US" altLang="zh-TW" dirty="0"/>
              <a:t> of the initial pre-training rate</a:t>
            </a:r>
            <a:r>
              <a:rPr lang="en-US" altLang="zh-TW" dirty="0" smtClean="0"/>
              <a:t>)</a:t>
            </a:r>
          </a:p>
          <a:p>
            <a:r>
              <a:rPr lang="en-US" altLang="zh-TW" dirty="0"/>
              <a:t>In each SGD iteration, we uniformly </a:t>
            </a:r>
            <a:r>
              <a:rPr lang="en-US" altLang="zh-TW" dirty="0" smtClean="0"/>
              <a:t>sample </a:t>
            </a:r>
            <a:r>
              <a:rPr lang="en-US" altLang="zh-TW" dirty="0" smtClean="0">
                <a:solidFill>
                  <a:srgbClr val="0070C0"/>
                </a:solidFill>
              </a:rPr>
              <a:t>32</a:t>
            </a:r>
            <a:r>
              <a:rPr lang="en-US" altLang="zh-TW" dirty="0" smtClean="0"/>
              <a:t> </a:t>
            </a:r>
            <a:r>
              <a:rPr lang="en-US" altLang="zh-TW" dirty="0">
                <a:solidFill>
                  <a:srgbClr val="FF0000"/>
                </a:solidFill>
              </a:rPr>
              <a:t>positive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windows</a:t>
            </a:r>
            <a:r>
              <a:rPr lang="en-US" altLang="zh-TW" dirty="0"/>
              <a:t> (over all classes) and </a:t>
            </a:r>
            <a:r>
              <a:rPr lang="en-US" altLang="zh-TW" dirty="0">
                <a:solidFill>
                  <a:srgbClr val="0070C0"/>
                </a:solidFill>
              </a:rPr>
              <a:t>96</a:t>
            </a:r>
            <a:r>
              <a:rPr lang="en-US" altLang="zh-TW" dirty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background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windows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464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set of </a:t>
            </a:r>
            <a:r>
              <a:rPr lang="en-US" altLang="zh-TW" dirty="0" smtClean="0"/>
              <a:t>classifiers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Linear SVMs</a:t>
            </a:r>
          </a:p>
          <a:p>
            <a:r>
              <a:rPr lang="en-US" altLang="zh-TW" dirty="0" smtClean="0"/>
              <a:t>Training </a:t>
            </a:r>
            <a:r>
              <a:rPr lang="en-US" altLang="zh-TW" dirty="0" smtClean="0">
                <a:solidFill>
                  <a:srgbClr val="FF0000"/>
                </a:solidFill>
              </a:rPr>
              <a:t>binary classifiers 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Non-maximum </a:t>
            </a:r>
            <a:r>
              <a:rPr lang="en-US" altLang="zh-TW" dirty="0">
                <a:solidFill>
                  <a:srgbClr val="FF0000"/>
                </a:solidFill>
              </a:rPr>
              <a:t>suppression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/>
              <a:t>Below </a:t>
            </a:r>
            <a:r>
              <a:rPr lang="en-US" altLang="zh-TW" dirty="0"/>
              <a:t>an </a:t>
            </a:r>
            <a:r>
              <a:rPr lang="en-US" altLang="zh-TW" dirty="0" err="1"/>
              <a:t>IoU</a:t>
            </a:r>
            <a:r>
              <a:rPr lang="en-US" altLang="zh-TW" dirty="0"/>
              <a:t> overlap </a:t>
            </a:r>
            <a:r>
              <a:rPr lang="en-US" altLang="zh-TW" dirty="0" smtClean="0"/>
              <a:t>threshold (</a:t>
            </a:r>
            <a:r>
              <a:rPr lang="en-US" altLang="zh-TW" dirty="0" smtClean="0">
                <a:solidFill>
                  <a:srgbClr val="0070C0"/>
                </a:solidFill>
              </a:rPr>
              <a:t>0.3</a:t>
            </a:r>
            <a:r>
              <a:rPr lang="en-US" altLang="zh-TW" dirty="0" smtClean="0"/>
              <a:t>) which regions </a:t>
            </a:r>
            <a:r>
              <a:rPr lang="en-US" altLang="zh-TW" dirty="0"/>
              <a:t>are defined as </a:t>
            </a:r>
            <a:r>
              <a:rPr lang="en-US" altLang="zh-TW" dirty="0" smtClean="0">
                <a:solidFill>
                  <a:srgbClr val="FF0000"/>
                </a:solidFill>
              </a:rPr>
              <a:t>negatives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Positive</a:t>
            </a:r>
            <a:r>
              <a:rPr lang="en-US" altLang="zh-TW" dirty="0"/>
              <a:t> examples are defined simply to be </a:t>
            </a:r>
            <a:r>
              <a:rPr lang="en-US" altLang="zh-TW" dirty="0" smtClean="0"/>
              <a:t>the </a:t>
            </a:r>
            <a:r>
              <a:rPr lang="en-US" altLang="zh-TW" dirty="0" smtClean="0">
                <a:solidFill>
                  <a:srgbClr val="FF0000"/>
                </a:solidFill>
              </a:rPr>
              <a:t>ground-truth </a:t>
            </a:r>
            <a:r>
              <a:rPr lang="en-US" altLang="zh-TW" dirty="0">
                <a:solidFill>
                  <a:srgbClr val="FF0000"/>
                </a:solidFill>
              </a:rPr>
              <a:t>bounding boxes </a:t>
            </a:r>
            <a:r>
              <a:rPr lang="en-US" altLang="zh-TW" dirty="0"/>
              <a:t>for each </a:t>
            </a:r>
            <a:r>
              <a:rPr lang="en-US" altLang="zh-TW" dirty="0" smtClean="0"/>
              <a:t>class</a:t>
            </a:r>
          </a:p>
          <a:p>
            <a:r>
              <a:rPr lang="en-US" altLang="zh-TW" dirty="0"/>
              <a:t>Proposals that </a:t>
            </a:r>
            <a:r>
              <a:rPr lang="en-US" altLang="zh-TW" dirty="0" smtClean="0"/>
              <a:t>fall into </a:t>
            </a:r>
            <a:r>
              <a:rPr lang="en-US" altLang="zh-TW" dirty="0"/>
              <a:t>the </a:t>
            </a:r>
            <a:r>
              <a:rPr lang="en-US" altLang="zh-TW" dirty="0">
                <a:solidFill>
                  <a:srgbClr val="FF0000"/>
                </a:solidFill>
              </a:rPr>
              <a:t>grey zone </a:t>
            </a:r>
            <a:r>
              <a:rPr lang="en-US" altLang="zh-TW" dirty="0"/>
              <a:t>(more than 0.3 </a:t>
            </a:r>
            <a:r>
              <a:rPr lang="en-US" altLang="zh-TW" dirty="0" err="1"/>
              <a:t>IoU</a:t>
            </a:r>
            <a:r>
              <a:rPr lang="en-US" altLang="zh-TW" dirty="0"/>
              <a:t> overlap, but are </a:t>
            </a:r>
            <a:r>
              <a:rPr lang="en-US" altLang="zh-TW" dirty="0" smtClean="0"/>
              <a:t>not ground </a:t>
            </a:r>
            <a:r>
              <a:rPr lang="en-US" altLang="zh-TW" dirty="0"/>
              <a:t>truth) </a:t>
            </a:r>
            <a:r>
              <a:rPr lang="en-US" altLang="zh-TW" dirty="0">
                <a:solidFill>
                  <a:srgbClr val="FF0000"/>
                </a:solidFill>
              </a:rPr>
              <a:t>are ignored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19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4180"/>
            <a:ext cx="12173490" cy="3011075"/>
          </a:xfr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62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</a:p>
          <a:p>
            <a:r>
              <a:rPr lang="en-US" altLang="zh-TW" dirty="0"/>
              <a:t>Object detection with </a:t>
            </a:r>
            <a:r>
              <a:rPr lang="en-US" altLang="zh-TW" dirty="0" smtClean="0"/>
              <a:t>R-CNN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Visualization, ablation, and modes of </a:t>
            </a:r>
            <a:r>
              <a:rPr lang="en-US" altLang="zh-TW" dirty="0" smtClean="0">
                <a:solidFill>
                  <a:srgbClr val="FF0000"/>
                </a:solidFill>
              </a:rPr>
              <a:t>error</a:t>
            </a:r>
          </a:p>
          <a:p>
            <a:r>
              <a:rPr lang="en-US" altLang="zh-TW" dirty="0"/>
              <a:t>Semantic </a:t>
            </a:r>
            <a:r>
              <a:rPr lang="en-US" altLang="zh-TW" dirty="0" smtClean="0"/>
              <a:t>segmentation</a:t>
            </a:r>
          </a:p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58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Visualization, ablation, and modes of error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</a:rPr>
              <a:t>Visualizing learned </a:t>
            </a:r>
            <a:r>
              <a:rPr lang="en-US" altLang="zh-TW" dirty="0" smtClean="0">
                <a:solidFill>
                  <a:srgbClr val="0070C0"/>
                </a:solidFill>
              </a:rPr>
              <a:t>features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Ablation </a:t>
            </a:r>
            <a:r>
              <a:rPr lang="en-US" altLang="zh-TW" dirty="0" smtClean="0">
                <a:solidFill>
                  <a:srgbClr val="0070C0"/>
                </a:solidFill>
              </a:rPr>
              <a:t>studies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Detection error </a:t>
            </a:r>
            <a:r>
              <a:rPr lang="en-US" altLang="zh-TW" dirty="0" smtClean="0">
                <a:solidFill>
                  <a:srgbClr val="0070C0"/>
                </a:solidFill>
              </a:rPr>
              <a:t>analysis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Bounding box regression</a:t>
            </a:r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818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</a:p>
          <a:p>
            <a:r>
              <a:rPr lang="en-US" altLang="zh-TW" dirty="0"/>
              <a:t>Object detection with </a:t>
            </a:r>
            <a:r>
              <a:rPr lang="en-US" altLang="zh-TW" dirty="0" smtClean="0"/>
              <a:t>R-CNN</a:t>
            </a:r>
          </a:p>
          <a:p>
            <a:r>
              <a:rPr lang="en-US" altLang="zh-TW" dirty="0"/>
              <a:t>Visualization, ablation, and modes of </a:t>
            </a:r>
            <a:r>
              <a:rPr lang="en-US" altLang="zh-TW" dirty="0" smtClean="0"/>
              <a:t>error</a:t>
            </a:r>
          </a:p>
          <a:p>
            <a:r>
              <a:rPr lang="en-US" altLang="zh-TW" dirty="0"/>
              <a:t>Semantic </a:t>
            </a:r>
            <a:r>
              <a:rPr lang="en-US" altLang="zh-TW" dirty="0" smtClean="0"/>
              <a:t>segmentation</a:t>
            </a:r>
          </a:p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359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Visualizing learned </a:t>
            </a:r>
            <a:r>
              <a:rPr lang="en-US" altLang="zh-TW" dirty="0" smtClean="0"/>
              <a:t>features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First-layer</a:t>
                </a:r>
                <a:r>
                  <a:rPr lang="en-US" altLang="zh-TW" dirty="0" smtClean="0"/>
                  <a:t> </a:t>
                </a:r>
                <a:r>
                  <a:rPr lang="en-US" altLang="zh-TW" dirty="0"/>
                  <a:t>filters can be visualized directly and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are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easy to understand </a:t>
                </a:r>
                <a:r>
                  <a:rPr lang="en-US" altLang="zh-TW" dirty="0" smtClean="0"/>
                  <a:t>(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oriented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edges </a:t>
                </a:r>
                <a:r>
                  <a:rPr lang="en-US" altLang="zh-TW" dirty="0"/>
                  <a:t>and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opponent colors</a:t>
                </a:r>
                <a:r>
                  <a:rPr lang="en-US" altLang="zh-TW" dirty="0" smtClean="0"/>
                  <a:t>)</a:t>
                </a:r>
              </a:p>
              <a:p>
                <a:r>
                  <a:rPr lang="en-US" altLang="zh-TW" dirty="0" smtClean="0"/>
                  <a:t>We </a:t>
                </a:r>
                <a:r>
                  <a:rPr lang="en-US" altLang="zh-TW" dirty="0"/>
                  <a:t>visualize units from </a:t>
                </a:r>
                <a:r>
                  <a:rPr lang="en-US" altLang="zh-TW" dirty="0" smtClean="0"/>
                  <a:t>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𝑝𝑜𝑜𝑙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TW" dirty="0" smtClean="0"/>
                  <a:t>, each unit has a </a:t>
                </a:r>
                <a:r>
                  <a:rPr lang="en-US" altLang="zh-TW" dirty="0"/>
                  <a:t>receptive field of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195</a:t>
                </a:r>
                <a:r>
                  <a:rPr lang="en-US" altLang="zh-TW" i="1" dirty="0" smtClean="0">
                    <a:solidFill>
                      <a:srgbClr val="0070C0"/>
                    </a:solidFill>
                  </a:rPr>
                  <a:t>× </a:t>
                </a:r>
                <a:r>
                  <a:rPr lang="en-US" altLang="zh-TW" dirty="0" smtClean="0">
                    <a:solidFill>
                      <a:srgbClr val="0070C0"/>
                    </a:solidFill>
                  </a:rPr>
                  <a:t>195 </a:t>
                </a:r>
                <a:r>
                  <a:rPr lang="en-US" altLang="zh-TW" dirty="0"/>
                  <a:t>pixels in the original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227</a:t>
                </a:r>
                <a:r>
                  <a:rPr lang="en-US" altLang="zh-TW" i="1" dirty="0" smtClean="0">
                    <a:solidFill>
                      <a:srgbClr val="0070C0"/>
                    </a:solidFill>
                  </a:rPr>
                  <a:t>× </a:t>
                </a:r>
                <a:r>
                  <a:rPr lang="en-US" altLang="zh-TW" dirty="0" smtClean="0">
                    <a:solidFill>
                      <a:srgbClr val="0070C0"/>
                    </a:solidFill>
                  </a:rPr>
                  <a:t>227 </a:t>
                </a:r>
                <a:r>
                  <a:rPr lang="en-US" altLang="zh-TW" dirty="0" smtClean="0"/>
                  <a:t>pixel </a:t>
                </a:r>
                <a:r>
                  <a:rPr lang="en-US" altLang="zh-TW" dirty="0"/>
                  <a:t>input</a:t>
                </a:r>
                <a:endParaRPr lang="en-US" altLang="zh-TW" dirty="0" smtClean="0"/>
              </a:p>
              <a:p>
                <a:r>
                  <a:rPr lang="en-US" altLang="zh-TW" dirty="0" smtClean="0"/>
                  <a:t>Compute </a:t>
                </a:r>
                <a:r>
                  <a:rPr lang="en-US" altLang="zh-TW" dirty="0"/>
                  <a:t>the unit’s activations on a </a:t>
                </a:r>
                <a:r>
                  <a:rPr lang="en-US" altLang="zh-TW" dirty="0" smtClean="0"/>
                  <a:t>large set </a:t>
                </a:r>
                <a:r>
                  <a:rPr lang="en-US" altLang="zh-TW" dirty="0"/>
                  <a:t>of held-out region proposals (about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10 million</a:t>
                </a:r>
                <a:r>
                  <a:rPr lang="en-US" altLang="zh-TW" dirty="0"/>
                  <a:t>),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sort</a:t>
                </a:r>
                <a:r>
                  <a:rPr lang="en-US" altLang="zh-TW" dirty="0"/>
                  <a:t> </a:t>
                </a:r>
                <a:r>
                  <a:rPr lang="en-US" altLang="zh-TW" dirty="0" smtClean="0"/>
                  <a:t>the proposals </a:t>
                </a:r>
                <a:r>
                  <a:rPr lang="en-US" altLang="zh-TW" dirty="0"/>
                  <a:t>from highest to lowest activation, perform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non-maximum suppression</a:t>
                </a:r>
                <a:r>
                  <a:rPr lang="en-US" altLang="zh-TW" dirty="0"/>
                  <a:t>, and then display the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top-scoring regions</a:t>
                </a:r>
                <a:endParaRPr lang="en-US" altLang="zh-TW" dirty="0" smtClean="0">
                  <a:solidFill>
                    <a:srgbClr val="FF0000"/>
                  </a:solidFill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9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888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20" y="754592"/>
            <a:ext cx="12216839" cy="5426075"/>
          </a:xfr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2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Ablation studies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To understand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which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layers are critical for detection performance</a:t>
                </a:r>
                <a:r>
                  <a:rPr lang="en-US" altLang="zh-TW" dirty="0" smtClean="0"/>
                  <a:t>, we </a:t>
                </a:r>
                <a:r>
                  <a:rPr lang="en-US" altLang="zh-TW" dirty="0"/>
                  <a:t>analyzed results on the VOC 2007 dataset for each of </a:t>
                </a:r>
                <a:r>
                  <a:rPr lang="en-US" altLang="zh-TW" dirty="0" smtClean="0"/>
                  <a:t>the CNN’s </a:t>
                </a:r>
                <a:r>
                  <a:rPr lang="en-US" altLang="zh-TW" dirty="0"/>
                  <a:t>last three </a:t>
                </a:r>
                <a:r>
                  <a:rPr lang="en-US" altLang="zh-TW" dirty="0" smtClean="0"/>
                  <a:t>layers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𝑝𝑜𝑜𝑙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TW" dirty="0" smtClean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𝑓𝑐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zh-TW" dirty="0" smtClean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𝑓𝑐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altLang="zh-TW" dirty="0" smtClean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 smtClean="0">
                    <a:solidFill>
                      <a:srgbClr val="0070C0"/>
                    </a:solidFill>
                  </a:rPr>
                  <a:t>Performance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layer-by-layer, without </a:t>
                </a:r>
                <a:r>
                  <a:rPr lang="en-US" altLang="zh-TW" dirty="0" smtClean="0">
                    <a:solidFill>
                      <a:srgbClr val="0070C0"/>
                    </a:solidFill>
                  </a:rPr>
                  <a:t>fine-tuning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>
                    <a:solidFill>
                      <a:srgbClr val="0070C0"/>
                    </a:solidFill>
                  </a:rPr>
                  <a:t>Performance layer-by-layer, with fine-tuning</a:t>
                </a:r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 r="-9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999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8855"/>
            <a:ext cx="12164530" cy="4316446"/>
          </a:xfrm>
        </p:spPr>
      </p:pic>
      <p:sp>
        <p:nvSpPr>
          <p:cNvPr id="5" name="矩形 4"/>
          <p:cNvSpPr/>
          <p:nvPr/>
        </p:nvSpPr>
        <p:spPr>
          <a:xfrm>
            <a:off x="11645660" y="1690688"/>
            <a:ext cx="448574" cy="250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645660" y="2533201"/>
            <a:ext cx="448574" cy="250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1645660" y="1992521"/>
            <a:ext cx="448574" cy="466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1645660" y="2832251"/>
            <a:ext cx="448574" cy="466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52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Detection error </a:t>
            </a:r>
            <a:r>
              <a:rPr lang="en-US" altLang="zh-TW" dirty="0" smtClean="0"/>
              <a:t>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To understand some </a:t>
            </a:r>
            <a:r>
              <a:rPr lang="en-US" altLang="zh-TW" dirty="0">
                <a:solidFill>
                  <a:srgbClr val="FF0000"/>
                </a:solidFill>
              </a:rPr>
              <a:t>finer </a:t>
            </a:r>
            <a:r>
              <a:rPr lang="en-US" altLang="zh-TW" dirty="0" smtClean="0">
                <a:solidFill>
                  <a:srgbClr val="FF0000"/>
                </a:solidFill>
              </a:rPr>
              <a:t>details</a:t>
            </a:r>
            <a:r>
              <a:rPr lang="en-US" altLang="zh-TW" dirty="0" smtClean="0"/>
              <a:t>, we </a:t>
            </a:r>
            <a:r>
              <a:rPr lang="en-US" altLang="zh-TW" dirty="0"/>
              <a:t>applied the excellent detection analysis tool </a:t>
            </a:r>
            <a:r>
              <a:rPr lang="en-US" altLang="zh-TW" dirty="0" smtClean="0"/>
              <a:t>from </a:t>
            </a:r>
            <a:r>
              <a:rPr lang="en-US" altLang="zh-TW" dirty="0" err="1" smtClean="0">
                <a:solidFill>
                  <a:srgbClr val="FF0000"/>
                </a:solidFill>
              </a:rPr>
              <a:t>Hoiem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i="1" dirty="0">
                <a:solidFill>
                  <a:srgbClr val="FF0000"/>
                </a:solidFill>
              </a:rPr>
              <a:t>et al</a:t>
            </a:r>
            <a:r>
              <a:rPr lang="en-US" altLang="zh-TW" dirty="0">
                <a:solidFill>
                  <a:srgbClr val="FF0000"/>
                </a:solidFill>
              </a:rPr>
              <a:t>. [21] </a:t>
            </a:r>
            <a:r>
              <a:rPr lang="en-US" altLang="zh-TW" dirty="0"/>
              <a:t>in order to reveal our method’s </a:t>
            </a:r>
            <a:r>
              <a:rPr lang="en-US" altLang="zh-TW" dirty="0" smtClean="0"/>
              <a:t>error modes</a:t>
            </a:r>
            <a:r>
              <a:rPr lang="en-US" altLang="zh-TW" dirty="0"/>
              <a:t>, </a:t>
            </a:r>
            <a:r>
              <a:rPr lang="en-US" altLang="zh-TW" dirty="0" smtClean="0"/>
              <a:t>understand </a:t>
            </a:r>
            <a:r>
              <a:rPr lang="en-US" altLang="zh-TW" dirty="0"/>
              <a:t>how fine-tuning changes them, </a:t>
            </a:r>
            <a:r>
              <a:rPr lang="en-US" altLang="zh-TW" dirty="0" smtClean="0"/>
              <a:t>and to see </a:t>
            </a:r>
            <a:r>
              <a:rPr lang="en-US" altLang="zh-TW" dirty="0"/>
              <a:t>how our error types compare with </a:t>
            </a:r>
            <a:r>
              <a:rPr lang="en-US" altLang="zh-TW" dirty="0" smtClean="0">
                <a:solidFill>
                  <a:srgbClr val="FF0000"/>
                </a:solidFill>
              </a:rPr>
              <a:t>DPM</a:t>
            </a:r>
          </a:p>
          <a:p>
            <a:r>
              <a:rPr lang="en-US" altLang="zh-TW" dirty="0" smtClean="0">
                <a:solidFill>
                  <a:srgbClr val="0070C0"/>
                </a:solidFill>
              </a:rPr>
              <a:t>False positive</a:t>
            </a:r>
          </a:p>
          <a:p>
            <a:r>
              <a:rPr lang="en-US" altLang="zh-TW" dirty="0" smtClean="0">
                <a:solidFill>
                  <a:srgbClr val="0070C0"/>
                </a:solidFill>
              </a:rPr>
              <a:t>False negative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81956" y="230188"/>
            <a:ext cx="94600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[21] D. </a:t>
            </a:r>
            <a:r>
              <a:rPr lang="en-US" altLang="zh-TW" dirty="0" err="1"/>
              <a:t>Hoiem</a:t>
            </a:r>
            <a:r>
              <a:rPr lang="en-US" altLang="zh-TW" dirty="0"/>
              <a:t>, Y. </a:t>
            </a:r>
            <a:r>
              <a:rPr lang="en-US" altLang="zh-TW" dirty="0" err="1"/>
              <a:t>Chodpathumwan</a:t>
            </a:r>
            <a:r>
              <a:rPr lang="en-US" altLang="zh-TW" dirty="0"/>
              <a:t>, and Q. Dai. Diagnosing error in object detectors. In ECCV. 2012.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187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Detection error </a:t>
            </a:r>
            <a:r>
              <a:rPr lang="en-US" altLang="zh-TW" dirty="0" smtClean="0"/>
              <a:t>analysis – False Positive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solidFill>
                  <a:srgbClr val="0070C0"/>
                </a:solidFill>
              </a:rPr>
              <a:t>Loc</a:t>
            </a:r>
            <a:r>
              <a:rPr lang="en-US" altLang="zh-TW" dirty="0" smtClean="0">
                <a:solidFill>
                  <a:srgbClr val="0070C0"/>
                </a:solidFill>
              </a:rPr>
              <a:t> </a:t>
            </a:r>
            <a:r>
              <a:rPr lang="en-US" altLang="zh-TW" dirty="0" smtClean="0"/>
              <a:t>— </a:t>
            </a:r>
            <a:r>
              <a:rPr lang="en-US" altLang="zh-TW" dirty="0" smtClean="0">
                <a:solidFill>
                  <a:srgbClr val="FF0000"/>
                </a:solidFill>
              </a:rPr>
              <a:t>poor </a:t>
            </a:r>
            <a:r>
              <a:rPr lang="en-US" altLang="zh-TW" dirty="0">
                <a:solidFill>
                  <a:srgbClr val="FF0000"/>
                </a:solidFill>
              </a:rPr>
              <a:t>localization </a:t>
            </a:r>
            <a:r>
              <a:rPr lang="en-US" altLang="zh-TW" dirty="0"/>
              <a:t>(a detection </a:t>
            </a:r>
            <a:r>
              <a:rPr lang="en-US" altLang="zh-TW" dirty="0" smtClean="0"/>
              <a:t>with an </a:t>
            </a:r>
            <a:r>
              <a:rPr lang="en-US" altLang="zh-TW" dirty="0" err="1"/>
              <a:t>IoU</a:t>
            </a:r>
            <a:r>
              <a:rPr lang="en-US" altLang="zh-TW" dirty="0"/>
              <a:t> overlap with the correct class between 0.1 and 0.5, or a </a:t>
            </a:r>
            <a:r>
              <a:rPr lang="en-US" altLang="zh-TW" dirty="0" smtClean="0"/>
              <a:t>duplicate)</a:t>
            </a:r>
          </a:p>
          <a:p>
            <a:r>
              <a:rPr lang="en-US" altLang="zh-TW" dirty="0" err="1" smtClean="0">
                <a:solidFill>
                  <a:srgbClr val="0070C0"/>
                </a:solidFill>
              </a:rPr>
              <a:t>Sim</a:t>
            </a:r>
            <a:r>
              <a:rPr lang="en-US" altLang="zh-TW" dirty="0" smtClean="0">
                <a:solidFill>
                  <a:srgbClr val="0070C0"/>
                </a:solidFill>
              </a:rPr>
              <a:t> </a:t>
            </a:r>
            <a:r>
              <a:rPr lang="en-US" altLang="zh-TW" dirty="0" smtClean="0"/>
              <a:t>— confusion </a:t>
            </a:r>
            <a:r>
              <a:rPr lang="en-US" altLang="zh-TW" dirty="0"/>
              <a:t>with a </a:t>
            </a:r>
            <a:r>
              <a:rPr lang="en-US" altLang="zh-TW" dirty="0">
                <a:solidFill>
                  <a:srgbClr val="FF0000"/>
                </a:solidFill>
              </a:rPr>
              <a:t>similar</a:t>
            </a:r>
            <a:r>
              <a:rPr lang="en-US" altLang="zh-TW" dirty="0"/>
              <a:t> </a:t>
            </a:r>
            <a:r>
              <a:rPr lang="en-US" altLang="zh-TW" dirty="0" smtClean="0"/>
              <a:t>category</a:t>
            </a:r>
          </a:p>
          <a:p>
            <a:r>
              <a:rPr lang="en-US" altLang="zh-TW" dirty="0" err="1" smtClean="0">
                <a:solidFill>
                  <a:srgbClr val="0070C0"/>
                </a:solidFill>
              </a:rPr>
              <a:t>Oth</a:t>
            </a:r>
            <a:r>
              <a:rPr lang="en-US" altLang="zh-TW" dirty="0" smtClean="0">
                <a:solidFill>
                  <a:srgbClr val="0070C0"/>
                </a:solidFill>
              </a:rPr>
              <a:t> </a:t>
            </a:r>
            <a:r>
              <a:rPr lang="en-US" altLang="zh-TW" dirty="0" smtClean="0"/>
              <a:t>— confusion with </a:t>
            </a:r>
            <a:r>
              <a:rPr lang="en-US" altLang="zh-TW" dirty="0"/>
              <a:t>a </a:t>
            </a:r>
            <a:r>
              <a:rPr lang="en-US" altLang="zh-TW" dirty="0">
                <a:solidFill>
                  <a:srgbClr val="FF0000"/>
                </a:solidFill>
              </a:rPr>
              <a:t>dissimilar</a:t>
            </a:r>
            <a:r>
              <a:rPr lang="en-US" altLang="zh-TW" dirty="0"/>
              <a:t> object </a:t>
            </a:r>
            <a:r>
              <a:rPr lang="en-US" altLang="zh-TW" dirty="0" smtClean="0"/>
              <a:t>category</a:t>
            </a:r>
          </a:p>
          <a:p>
            <a:r>
              <a:rPr lang="en-US" altLang="zh-TW" dirty="0" smtClean="0">
                <a:solidFill>
                  <a:srgbClr val="0070C0"/>
                </a:solidFill>
              </a:rPr>
              <a:t>BG </a:t>
            </a:r>
            <a:r>
              <a:rPr lang="en-US" altLang="zh-TW" dirty="0" smtClean="0"/>
              <a:t>— a </a:t>
            </a:r>
            <a:r>
              <a:rPr lang="en-US" altLang="zh-TW" dirty="0"/>
              <a:t>FP that fired on </a:t>
            </a:r>
            <a:r>
              <a:rPr lang="en-US" altLang="zh-TW" dirty="0">
                <a:solidFill>
                  <a:srgbClr val="FF0000"/>
                </a:solidFill>
              </a:rPr>
              <a:t>background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450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995" y="0"/>
            <a:ext cx="8840009" cy="6760723"/>
          </a:xfr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11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Detection error analysis – False </a:t>
            </a:r>
            <a:r>
              <a:rPr lang="en-US" altLang="zh-TW" dirty="0" smtClean="0"/>
              <a:t>Negative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439471"/>
          </a:xfrm>
        </p:spPr>
        <p:txBody>
          <a:bodyPr>
            <a:normAutofit/>
          </a:bodyPr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>
                <a:solidFill>
                  <a:srgbClr val="FF0000"/>
                </a:solidFill>
              </a:rPr>
              <a:t>Sensitivity </a:t>
            </a:r>
            <a:r>
              <a:rPr lang="en-US" altLang="zh-TW" dirty="0">
                <a:solidFill>
                  <a:srgbClr val="FF0000"/>
                </a:solidFill>
              </a:rPr>
              <a:t>to object </a:t>
            </a:r>
            <a:r>
              <a:rPr lang="en-US" altLang="zh-TW" dirty="0" smtClean="0">
                <a:solidFill>
                  <a:srgbClr val="FF0000"/>
                </a:solidFill>
              </a:rPr>
              <a:t>characteristics</a:t>
            </a:r>
          </a:p>
          <a:p>
            <a:r>
              <a:rPr lang="en-US" altLang="zh-TW" dirty="0" smtClean="0"/>
              <a:t>Occlusion</a:t>
            </a:r>
            <a:r>
              <a:rPr lang="en-US" altLang="zh-TW" dirty="0"/>
              <a:t>, </a:t>
            </a:r>
            <a:r>
              <a:rPr lang="en-US" altLang="zh-TW" dirty="0" smtClean="0"/>
              <a:t>Truncation</a:t>
            </a:r>
            <a:r>
              <a:rPr lang="en-US" altLang="zh-TW" dirty="0"/>
              <a:t>, </a:t>
            </a:r>
            <a:r>
              <a:rPr lang="en-US" altLang="zh-TW" dirty="0" smtClean="0"/>
              <a:t>Bounding </a:t>
            </a:r>
            <a:r>
              <a:rPr lang="en-US" altLang="zh-TW" dirty="0"/>
              <a:t>box area, </a:t>
            </a:r>
            <a:r>
              <a:rPr lang="en-US" altLang="zh-TW" dirty="0" smtClean="0"/>
              <a:t>Aspect </a:t>
            </a:r>
            <a:r>
              <a:rPr lang="en-US" altLang="zh-TW" dirty="0"/>
              <a:t>ratio, </a:t>
            </a:r>
            <a:r>
              <a:rPr lang="en-US" altLang="zh-TW" dirty="0" smtClean="0"/>
              <a:t>Viewpoint</a:t>
            </a:r>
            <a:r>
              <a:rPr lang="en-US" altLang="zh-TW" dirty="0"/>
              <a:t>, </a:t>
            </a:r>
            <a:r>
              <a:rPr lang="en-US" altLang="zh-TW" dirty="0" smtClean="0"/>
              <a:t>Part visibility</a:t>
            </a:r>
          </a:p>
          <a:p>
            <a:r>
              <a:rPr lang="en-US" altLang="zh-TW" dirty="0" smtClean="0"/>
              <a:t>Fine-tuning </a:t>
            </a:r>
            <a:r>
              <a:rPr lang="en-US" altLang="zh-TW" dirty="0"/>
              <a:t>does not reduce </a:t>
            </a:r>
            <a:r>
              <a:rPr lang="en-US" altLang="zh-TW" dirty="0" smtClean="0"/>
              <a:t>sensitivity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" y="1825625"/>
            <a:ext cx="12169188" cy="245326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15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Bounding box regression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Based on the error analysis, we implemented a </a:t>
                </a:r>
                <a:r>
                  <a:rPr lang="en-US" altLang="zh-TW" dirty="0" smtClean="0"/>
                  <a:t>simple method </a:t>
                </a:r>
                <a:r>
                  <a:rPr lang="en-US" altLang="zh-TW" dirty="0"/>
                  <a:t>to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reduce localization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errors</a:t>
                </a:r>
              </a:p>
              <a:p>
                <a:r>
                  <a:rPr lang="en-US" altLang="zh-TW" dirty="0"/>
                  <a:t>Inspired by the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bounding box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regression </a:t>
                </a:r>
                <a:r>
                  <a:rPr lang="en-US" altLang="zh-TW" dirty="0"/>
                  <a:t>employed in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DPM [15], </a:t>
                </a:r>
                <a:r>
                  <a:rPr lang="en-US" altLang="zh-TW" dirty="0"/>
                  <a:t>we train a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linear regression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model </a:t>
                </a:r>
                <a:r>
                  <a:rPr lang="en-US" altLang="zh-TW" dirty="0"/>
                  <a:t>to predict a new detection window </a:t>
                </a:r>
                <a:r>
                  <a:rPr lang="en-US" altLang="zh-TW" dirty="0" smtClean="0"/>
                  <a:t>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𝑝𝑜𝑜𝑙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TW" dirty="0"/>
                  <a:t> features for a selective search region </a:t>
                </a:r>
                <a:r>
                  <a:rPr lang="en-US" altLang="zh-TW" dirty="0" smtClean="0"/>
                  <a:t>proposal</a:t>
                </a:r>
              </a:p>
              <a:p>
                <a:r>
                  <a:rPr lang="en-US" altLang="zh-TW" dirty="0" smtClean="0"/>
                  <a:t>This simple approach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fixes</a:t>
                </a:r>
                <a:r>
                  <a:rPr lang="en-US" altLang="zh-TW" dirty="0"/>
                  <a:t> a large number of </a:t>
                </a:r>
                <a:r>
                  <a:rPr lang="en-US" altLang="zh-TW" dirty="0" err="1">
                    <a:solidFill>
                      <a:srgbClr val="FF0000"/>
                    </a:solidFill>
                  </a:rPr>
                  <a:t>mislocalized</a:t>
                </a:r>
                <a:r>
                  <a:rPr lang="en-US" altLang="zh-TW" dirty="0"/>
                  <a:t> detections</a:t>
                </a:r>
                <a:r>
                  <a:rPr lang="en-US" altLang="zh-TW" dirty="0" smtClean="0"/>
                  <a:t>, boosting </a:t>
                </a:r>
                <a:r>
                  <a:rPr lang="en-US" altLang="zh-TW" dirty="0" err="1"/>
                  <a:t>mAP</a:t>
                </a:r>
                <a:r>
                  <a:rPr lang="en-US" altLang="zh-TW" dirty="0"/>
                  <a:t>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by 3 to 4 points</a:t>
                </a:r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4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65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Bounding box regression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The input to our training algorithm is a set of N training pairs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{(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)}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TW" dirty="0" smtClean="0"/>
                  <a:t>, where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proposed box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TW" dirty="0" smtClean="0"/>
                  <a:t>,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TW" dirty="0" smtClean="0"/>
                  <a:t>,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TW" dirty="0" smtClean="0"/>
                  <a:t>,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TW" dirty="0" smtClean="0"/>
                  <a:t>), </a:t>
                </a:r>
                <a:br>
                  <a:rPr lang="en-US" altLang="zh-TW" dirty="0" smtClean="0"/>
                </a:br>
                <a:r>
                  <a:rPr lang="en-US" altLang="zh-TW" dirty="0" smtClean="0">
                    <a:solidFill>
                      <a:srgbClr val="FF0000"/>
                    </a:solidFill>
                  </a:rPr>
                  <a:t>ground-truth box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TW" dirty="0"/>
                  <a:t>)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9" y="3321083"/>
            <a:ext cx="4953691" cy="20195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00109" y="3478074"/>
            <a:ext cx="3945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scale-invariant translation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00109" y="456590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log-space translations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910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Introduction</a:t>
            </a:r>
          </a:p>
          <a:p>
            <a:r>
              <a:rPr lang="en-US" altLang="zh-TW" dirty="0"/>
              <a:t>Object detection with </a:t>
            </a:r>
            <a:r>
              <a:rPr lang="en-US" altLang="zh-TW" dirty="0" smtClean="0"/>
              <a:t>R-CNN</a:t>
            </a:r>
          </a:p>
          <a:p>
            <a:r>
              <a:rPr lang="en-US" altLang="zh-TW" dirty="0"/>
              <a:t>Visualization, ablation, and modes of </a:t>
            </a:r>
            <a:r>
              <a:rPr lang="en-US" altLang="zh-TW" dirty="0" smtClean="0"/>
              <a:t>error</a:t>
            </a:r>
          </a:p>
          <a:p>
            <a:r>
              <a:rPr lang="en-US" altLang="zh-TW" dirty="0"/>
              <a:t>Semantic </a:t>
            </a:r>
            <a:r>
              <a:rPr lang="en-US" altLang="zh-TW" dirty="0" smtClean="0"/>
              <a:t>segmentation</a:t>
            </a:r>
          </a:p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29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Bounding box regression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Each function</a:t>
                </a:r>
                <a:r>
                  <a:rPr lang="zh-TW" altLang="en-US" dirty="0" smtClean="0"/>
                  <a:t>    </a:t>
                </a:r>
                <a:r>
                  <a:rPr lang="en-US" altLang="zh-TW" dirty="0" smtClean="0"/>
                  <a:t>  </a:t>
                </a:r>
                <a:r>
                  <a:rPr lang="zh-TW" altLang="en-US" dirty="0" smtClean="0"/>
                  <a:t>        </a:t>
                </a:r>
                <a:r>
                  <a:rPr lang="en-US" altLang="zh-TW" dirty="0" smtClean="0"/>
                  <a:t>is </a:t>
                </a:r>
                <a:r>
                  <a:rPr lang="en-US" altLang="zh-TW" dirty="0"/>
                  <a:t>modeled as a linear function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𝑝𝑜𝑜𝑙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features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of proposal P</a:t>
                </a:r>
                <a:r>
                  <a:rPr lang="en-US" altLang="zh-TW" dirty="0"/>
                  <a:t>, denoted </a:t>
                </a:r>
                <a:r>
                  <a:rPr lang="en-US" altLang="zh-TW" dirty="0" smtClean="0"/>
                  <a:t>by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內容版面配置區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8" y="3473625"/>
            <a:ext cx="7010937" cy="1092614"/>
          </a:xfrm>
          <a:prstGeom prst="rect">
            <a:avLst/>
          </a:prstGeo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8" y="2997629"/>
            <a:ext cx="3068147" cy="46663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8" y="4844885"/>
            <a:ext cx="4753638" cy="1724266"/>
          </a:xfrm>
          <a:prstGeom prst="rect">
            <a:avLst/>
          </a:prstGeom>
        </p:spPr>
      </p:pic>
      <p:pic>
        <p:nvPicPr>
          <p:cNvPr id="7" name="內容版面配置區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8" r="70533" b="-6329"/>
          <a:stretch/>
        </p:blipFill>
        <p:spPr>
          <a:xfrm>
            <a:off x="3242043" y="1825625"/>
            <a:ext cx="814232" cy="440757"/>
          </a:xfrm>
          <a:prstGeom prst="rect">
            <a:avLst/>
          </a:prstGeom>
        </p:spPr>
      </p:pic>
      <p:pic>
        <p:nvPicPr>
          <p:cNvPr id="8" name="內容版面配置區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76" t="1" b="180"/>
          <a:stretch/>
        </p:blipFill>
        <p:spPr>
          <a:xfrm>
            <a:off x="6250149" y="2191904"/>
            <a:ext cx="936523" cy="46579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96000" y="5048435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/>
              <a:t>We learn </a:t>
            </a:r>
            <a:r>
              <a:rPr lang="zh-TW" altLang="en-US" sz="2800" dirty="0"/>
              <a:t> </a:t>
            </a:r>
            <a:r>
              <a:rPr lang="zh-TW" altLang="en-US" sz="2800" dirty="0" smtClean="0"/>
              <a:t>   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by </a:t>
            </a:r>
            <a:r>
              <a:rPr lang="en-US" altLang="zh-TW" sz="2800" dirty="0"/>
              <a:t>optimizing the </a:t>
            </a:r>
            <a:r>
              <a:rPr lang="en-US" altLang="zh-TW" sz="2800" dirty="0">
                <a:solidFill>
                  <a:srgbClr val="FF0000"/>
                </a:solidFill>
              </a:rPr>
              <a:t>regularized</a:t>
            </a:r>
            <a:r>
              <a:rPr lang="zh-TW" altLang="en-US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least squares objective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10" name="內容版面配置區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42681" r="93893" b="28658"/>
          <a:stretch/>
        </p:blipFill>
        <p:spPr>
          <a:xfrm>
            <a:off x="7540668" y="5178503"/>
            <a:ext cx="400833" cy="313151"/>
          </a:xfrm>
          <a:prstGeom prst="rect">
            <a:avLst/>
          </a:prstGeom>
        </p:spPr>
      </p:pic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44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</a:p>
          <a:p>
            <a:r>
              <a:rPr lang="en-US" altLang="zh-TW" dirty="0"/>
              <a:t>Object detection with </a:t>
            </a:r>
            <a:r>
              <a:rPr lang="en-US" altLang="zh-TW" dirty="0" smtClean="0"/>
              <a:t>R-CNN</a:t>
            </a:r>
          </a:p>
          <a:p>
            <a:r>
              <a:rPr lang="en-US" altLang="zh-TW" dirty="0"/>
              <a:t>Visualization, ablation, and modes of </a:t>
            </a:r>
            <a:r>
              <a:rPr lang="en-US" altLang="zh-TW" dirty="0" smtClean="0"/>
              <a:t>error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Semantic </a:t>
            </a:r>
            <a:r>
              <a:rPr lang="en-US" altLang="zh-TW" dirty="0" smtClean="0">
                <a:solidFill>
                  <a:srgbClr val="FF0000"/>
                </a:solidFill>
              </a:rPr>
              <a:t>segmentation</a:t>
            </a:r>
          </a:p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35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Semantic segmentation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Region classification </a:t>
                </a:r>
                <a:r>
                  <a:rPr lang="en-US" altLang="zh-TW" dirty="0"/>
                  <a:t>is a standard technique for </a:t>
                </a:r>
                <a:r>
                  <a:rPr lang="en-US" altLang="zh-TW" dirty="0" smtClean="0"/>
                  <a:t>semantic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segmentation</a:t>
                </a:r>
                <a:r>
                  <a:rPr lang="en-US" altLang="zh-TW" dirty="0"/>
                  <a:t>, allowing us to easily apply R-CNN to </a:t>
                </a:r>
                <a:r>
                  <a:rPr lang="en-US" altLang="zh-TW" dirty="0" smtClean="0"/>
                  <a:t>the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PASCAL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VOC segmentation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challenge</a:t>
                </a:r>
              </a:p>
              <a:p>
                <a:r>
                  <a:rPr lang="en-US" altLang="zh-TW" dirty="0" smtClean="0">
                    <a:solidFill>
                      <a:srgbClr val="0070C0"/>
                    </a:solidFill>
                  </a:rPr>
                  <a:t>Second-order pooling</a:t>
                </a:r>
                <a:r>
                  <a:rPr lang="zh-TW" alt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altLang="zh-TW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TW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altLang="zh-TW" dirty="0" smtClean="0">
                    <a:solidFill>
                      <a:srgbClr val="0070C0"/>
                    </a:solidFill>
                  </a:rPr>
                  <a:t>)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[4</a:t>
                </a:r>
                <a:r>
                  <a:rPr lang="en-US" altLang="zh-TW" dirty="0" smtClean="0">
                    <a:solidFill>
                      <a:srgbClr val="0070C0"/>
                    </a:solidFill>
                  </a:rPr>
                  <a:t>]</a:t>
                </a:r>
                <a:r>
                  <a:rPr lang="zh-TW" alt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 smtClean="0"/>
                  <a:t>: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CPMC</a:t>
                </a:r>
                <a:r>
                  <a:rPr lang="en-US" altLang="zh-TW" dirty="0" smtClean="0"/>
                  <a:t>,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support vector regression (SVR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)</a:t>
                </a:r>
              </a:p>
              <a:p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134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Semantic segmentation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CNN features for </a:t>
            </a:r>
            <a:r>
              <a:rPr lang="en-US" altLang="zh-TW" dirty="0" smtClean="0"/>
              <a:t>segmentation , </a:t>
            </a:r>
            <a:r>
              <a:rPr lang="en-US" altLang="zh-TW" dirty="0"/>
              <a:t>three strategies </a:t>
            </a:r>
            <a:r>
              <a:rPr lang="en-US" altLang="zh-TW" dirty="0" smtClean="0"/>
              <a:t>: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r>
              <a:rPr lang="en-US" altLang="zh-TW" dirty="0" smtClean="0">
                <a:solidFill>
                  <a:srgbClr val="0070C0"/>
                </a:solidFill>
              </a:rPr>
              <a:t>Full</a:t>
            </a:r>
            <a:r>
              <a:rPr lang="en-US" altLang="zh-TW" dirty="0" smtClean="0"/>
              <a:t> </a:t>
            </a:r>
            <a:r>
              <a:rPr lang="en-US" altLang="zh-TW" dirty="0"/>
              <a:t>: </a:t>
            </a:r>
            <a:r>
              <a:rPr lang="en-US" altLang="zh-TW" dirty="0" smtClean="0">
                <a:solidFill>
                  <a:srgbClr val="FF0000"/>
                </a:solidFill>
              </a:rPr>
              <a:t>Ignores </a:t>
            </a:r>
            <a:r>
              <a:rPr lang="en-US" altLang="zh-TW" dirty="0">
                <a:solidFill>
                  <a:srgbClr val="FF0000"/>
                </a:solidFill>
              </a:rPr>
              <a:t>the region’s shape </a:t>
            </a:r>
            <a:r>
              <a:rPr lang="en-US" altLang="zh-TW" dirty="0"/>
              <a:t>and computes CNN features directly on the warped </a:t>
            </a:r>
            <a:r>
              <a:rPr lang="en-US" altLang="zh-TW" dirty="0" smtClean="0"/>
              <a:t>window. However, two </a:t>
            </a:r>
            <a:r>
              <a:rPr lang="en-US" altLang="zh-TW" dirty="0"/>
              <a:t>regions might have very </a:t>
            </a:r>
            <a:r>
              <a:rPr lang="en-US" altLang="zh-TW" dirty="0">
                <a:solidFill>
                  <a:srgbClr val="FF0000"/>
                </a:solidFill>
              </a:rPr>
              <a:t>similar bounding </a:t>
            </a:r>
            <a:r>
              <a:rPr lang="en-US" altLang="zh-TW" dirty="0" smtClean="0">
                <a:solidFill>
                  <a:srgbClr val="FF0000"/>
                </a:solidFill>
              </a:rPr>
              <a:t>boxes </a:t>
            </a:r>
            <a:r>
              <a:rPr lang="en-US" altLang="zh-TW" dirty="0" smtClean="0"/>
              <a:t>while </a:t>
            </a:r>
            <a:r>
              <a:rPr lang="en-US" altLang="zh-TW" dirty="0"/>
              <a:t>having very little overlap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rgbClr val="0070C0"/>
                </a:solidFill>
              </a:rPr>
              <a:t>FG</a:t>
            </a:r>
            <a:r>
              <a:rPr lang="en-US" altLang="zh-TW" dirty="0" smtClean="0"/>
              <a:t> : </a:t>
            </a:r>
            <a:r>
              <a:rPr lang="en-US" altLang="zh-TW" dirty="0" smtClean="0">
                <a:solidFill>
                  <a:srgbClr val="FF0000"/>
                </a:solidFill>
              </a:rPr>
              <a:t>Foreground mask</a:t>
            </a:r>
            <a:r>
              <a:rPr lang="en-US" altLang="zh-TW" dirty="0"/>
              <a:t>. We replace the background with the </a:t>
            </a:r>
            <a:r>
              <a:rPr lang="en-US" altLang="zh-TW" dirty="0" smtClean="0"/>
              <a:t>mean input </a:t>
            </a:r>
            <a:r>
              <a:rPr lang="en-US" altLang="zh-TW" dirty="0"/>
              <a:t>so that background regions are zero after mean subtraction</a:t>
            </a:r>
            <a:endParaRPr lang="en-US" altLang="zh-TW" dirty="0" smtClean="0"/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26" y="4463378"/>
            <a:ext cx="7257548" cy="2394622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75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Semantic segmentation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" y="2830882"/>
            <a:ext cx="12157078" cy="2062361"/>
          </a:xfrm>
        </p:spPr>
      </p:pic>
      <p:cxnSp>
        <p:nvCxnSpPr>
          <p:cNvPr id="6" name="直線接點 5"/>
          <p:cNvCxnSpPr/>
          <p:nvPr/>
        </p:nvCxnSpPr>
        <p:spPr>
          <a:xfrm>
            <a:off x="2918564" y="3933173"/>
            <a:ext cx="3256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3334011" y="3933173"/>
            <a:ext cx="3256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4235885" y="3933173"/>
            <a:ext cx="3256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4711874" y="3933173"/>
            <a:ext cx="3256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5137759" y="3933173"/>
            <a:ext cx="3256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563643" y="3947787"/>
            <a:ext cx="3256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2469715" y="3647162"/>
            <a:ext cx="3256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3784948" y="3661776"/>
            <a:ext cx="3256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6027106" y="3661776"/>
            <a:ext cx="3256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6440465" y="3661776"/>
            <a:ext cx="3256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6916455" y="3409167"/>
            <a:ext cx="3256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7367391" y="3949875"/>
            <a:ext cx="3256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8344422" y="3939437"/>
            <a:ext cx="3256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8908093" y="3949875"/>
            <a:ext cx="3256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9947753" y="3947787"/>
            <a:ext cx="3256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0837101" y="3947787"/>
            <a:ext cx="3256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11751501" y="3947787"/>
            <a:ext cx="3256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1268205" y="3663864"/>
            <a:ext cx="3256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10398690" y="3676390"/>
            <a:ext cx="3256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9459238" y="3676390"/>
            <a:ext cx="3256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7830854" y="3678478"/>
            <a:ext cx="3256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9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81" y="1561624"/>
            <a:ext cx="5856520" cy="4375714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406" y="1550232"/>
            <a:ext cx="5796297" cy="438710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025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5" y="1365190"/>
            <a:ext cx="5888820" cy="4584674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24" y="884339"/>
            <a:ext cx="5936042" cy="5595868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73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9" y="870070"/>
            <a:ext cx="5712602" cy="5390764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710" y="1030310"/>
            <a:ext cx="5837642" cy="5132833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761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6" y="1343912"/>
            <a:ext cx="5636449" cy="4856471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430" y="1161697"/>
            <a:ext cx="6222570" cy="5195846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34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6100852" cy="455493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322"/>
            <a:ext cx="6096000" cy="4109523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24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this paper, </a:t>
            </a:r>
            <a:r>
              <a:rPr lang="en-US" altLang="zh-TW" dirty="0" smtClean="0"/>
              <a:t>we propose </a:t>
            </a:r>
            <a:r>
              <a:rPr lang="en-US" altLang="zh-TW" dirty="0"/>
              <a:t>a simple and scalable detection algorithm that </a:t>
            </a:r>
            <a:r>
              <a:rPr lang="en-US" altLang="zh-TW" dirty="0" smtClean="0"/>
              <a:t>improves </a:t>
            </a:r>
            <a:r>
              <a:rPr lang="en-US" altLang="zh-TW" dirty="0" smtClean="0">
                <a:solidFill>
                  <a:srgbClr val="FF0000"/>
                </a:solidFill>
              </a:rPr>
              <a:t>mean </a:t>
            </a:r>
            <a:r>
              <a:rPr lang="en-US" altLang="zh-TW" dirty="0">
                <a:solidFill>
                  <a:srgbClr val="FF0000"/>
                </a:solidFill>
              </a:rPr>
              <a:t>average precision </a:t>
            </a:r>
            <a:r>
              <a:rPr lang="en-US" altLang="zh-TW" dirty="0"/>
              <a:t>(</a:t>
            </a:r>
            <a:r>
              <a:rPr lang="en-US" altLang="zh-TW" dirty="0" err="1"/>
              <a:t>mAP</a:t>
            </a:r>
            <a:r>
              <a:rPr lang="en-US" altLang="zh-TW" dirty="0"/>
              <a:t>) by more than </a:t>
            </a:r>
            <a:r>
              <a:rPr lang="en-US" altLang="zh-TW" dirty="0">
                <a:solidFill>
                  <a:srgbClr val="0070C0"/>
                </a:solidFill>
              </a:rPr>
              <a:t>30</a:t>
            </a:r>
            <a:r>
              <a:rPr lang="en-US" altLang="zh-TW" dirty="0" smtClean="0">
                <a:solidFill>
                  <a:srgbClr val="0070C0"/>
                </a:solidFill>
              </a:rPr>
              <a:t>%</a:t>
            </a:r>
            <a:r>
              <a:rPr lang="en-US" altLang="zh-TW" dirty="0" smtClean="0"/>
              <a:t> relative </a:t>
            </a:r>
            <a:r>
              <a:rPr lang="en-US" altLang="zh-TW" dirty="0"/>
              <a:t>to the previous best result on VOC </a:t>
            </a:r>
            <a:r>
              <a:rPr lang="en-US" altLang="zh-TW" dirty="0" smtClean="0"/>
              <a:t>2012—achieving a </a:t>
            </a:r>
            <a:r>
              <a:rPr lang="en-US" altLang="zh-TW" dirty="0" err="1"/>
              <a:t>mAP</a:t>
            </a:r>
            <a:r>
              <a:rPr lang="en-US" altLang="zh-TW" dirty="0"/>
              <a:t> of </a:t>
            </a:r>
            <a:r>
              <a:rPr lang="en-US" altLang="zh-TW" dirty="0">
                <a:solidFill>
                  <a:srgbClr val="0070C0"/>
                </a:solidFill>
              </a:rPr>
              <a:t>53.3</a:t>
            </a:r>
            <a:r>
              <a:rPr lang="en-US" altLang="zh-TW" dirty="0" smtClean="0">
                <a:solidFill>
                  <a:srgbClr val="0070C0"/>
                </a:solidFill>
              </a:rPr>
              <a:t>%</a:t>
            </a:r>
          </a:p>
          <a:p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181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</a:p>
          <a:p>
            <a:r>
              <a:rPr lang="en-US" altLang="zh-TW" dirty="0"/>
              <a:t>Object detection with </a:t>
            </a:r>
            <a:r>
              <a:rPr lang="en-US" altLang="zh-TW" dirty="0" smtClean="0"/>
              <a:t>R-CNN</a:t>
            </a:r>
          </a:p>
          <a:p>
            <a:r>
              <a:rPr lang="en-US" altLang="zh-TW" dirty="0"/>
              <a:t>Visualization, ablation, and modes of </a:t>
            </a:r>
            <a:r>
              <a:rPr lang="en-US" altLang="zh-TW" dirty="0" smtClean="0"/>
              <a:t>error</a:t>
            </a:r>
          </a:p>
          <a:p>
            <a:r>
              <a:rPr lang="en-US" altLang="zh-TW" dirty="0"/>
              <a:t>Semantic </a:t>
            </a:r>
            <a:r>
              <a:rPr lang="en-US" altLang="zh-TW" dirty="0" smtClean="0"/>
              <a:t>segmentation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Conclusion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26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altLang="zh-TW" dirty="0"/>
              <a:t>This paper presents a </a:t>
            </a:r>
            <a:r>
              <a:rPr lang="en-US" altLang="zh-TW" dirty="0">
                <a:solidFill>
                  <a:srgbClr val="FF0000"/>
                </a:solidFill>
              </a:rPr>
              <a:t>simple and scalable </a:t>
            </a:r>
            <a:r>
              <a:rPr lang="en-US" altLang="zh-TW" dirty="0"/>
              <a:t>object </a:t>
            </a:r>
            <a:r>
              <a:rPr lang="en-US" altLang="zh-TW" dirty="0" smtClean="0"/>
              <a:t>detection algorithm </a:t>
            </a:r>
            <a:r>
              <a:rPr lang="en-US" altLang="zh-TW" dirty="0"/>
              <a:t>that gives a </a:t>
            </a:r>
            <a:r>
              <a:rPr lang="en-US" altLang="zh-TW" dirty="0">
                <a:solidFill>
                  <a:srgbClr val="FF0000"/>
                </a:solidFill>
              </a:rPr>
              <a:t>30%</a:t>
            </a:r>
            <a:r>
              <a:rPr lang="en-US" altLang="zh-TW" dirty="0"/>
              <a:t> relative </a:t>
            </a:r>
            <a:r>
              <a:rPr lang="en-US" altLang="zh-TW" dirty="0" smtClean="0"/>
              <a:t>improvement over </a:t>
            </a:r>
            <a:r>
              <a:rPr lang="en-US" altLang="zh-TW" dirty="0"/>
              <a:t>the best previous results on PASCAL VOC </a:t>
            </a:r>
            <a:r>
              <a:rPr lang="en-US" altLang="zh-TW" dirty="0" smtClean="0"/>
              <a:t>2012</a:t>
            </a:r>
          </a:p>
          <a:p>
            <a:r>
              <a:rPr lang="en-US" altLang="zh-TW" dirty="0"/>
              <a:t>We achieved this performance through </a:t>
            </a:r>
            <a:r>
              <a:rPr lang="en-US" altLang="zh-TW" dirty="0">
                <a:solidFill>
                  <a:srgbClr val="FF0000"/>
                </a:solidFill>
              </a:rPr>
              <a:t>two </a:t>
            </a:r>
            <a:r>
              <a:rPr lang="en-US" altLang="zh-TW" dirty="0" smtClean="0">
                <a:solidFill>
                  <a:srgbClr val="FF0000"/>
                </a:solidFill>
              </a:rPr>
              <a:t>insights </a:t>
            </a:r>
            <a:r>
              <a:rPr lang="en-US" altLang="zh-TW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Apply </a:t>
            </a:r>
            <a:r>
              <a:rPr lang="en-US" altLang="zh-TW" dirty="0"/>
              <a:t>high-capacity </a:t>
            </a:r>
            <a:r>
              <a:rPr lang="en-US" altLang="zh-TW" dirty="0" smtClean="0">
                <a:solidFill>
                  <a:srgbClr val="FF0000"/>
                </a:solidFill>
              </a:rPr>
              <a:t>convolutional neural networks </a:t>
            </a:r>
            <a:r>
              <a:rPr lang="en-US" altLang="zh-TW" dirty="0" smtClean="0"/>
              <a:t>to </a:t>
            </a:r>
            <a:r>
              <a:rPr lang="en-US" altLang="zh-TW" dirty="0"/>
              <a:t>bottom-up </a:t>
            </a:r>
            <a:r>
              <a:rPr lang="en-US" altLang="zh-TW" dirty="0">
                <a:solidFill>
                  <a:srgbClr val="FF0000"/>
                </a:solidFill>
              </a:rPr>
              <a:t>region proposals </a:t>
            </a:r>
            <a:r>
              <a:rPr lang="en-US" altLang="zh-TW" dirty="0"/>
              <a:t>in order to </a:t>
            </a:r>
            <a:r>
              <a:rPr lang="en-US" altLang="zh-TW" dirty="0" smtClean="0"/>
              <a:t>localize and </a:t>
            </a:r>
            <a:r>
              <a:rPr lang="en-US" altLang="zh-TW" dirty="0"/>
              <a:t>segment </a:t>
            </a:r>
            <a:r>
              <a:rPr lang="en-US" altLang="zh-TW" dirty="0" smtClean="0"/>
              <a:t>objects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A </a:t>
            </a:r>
            <a:r>
              <a:rPr lang="en-US" altLang="zh-TW" dirty="0"/>
              <a:t>paradigm for </a:t>
            </a:r>
            <a:r>
              <a:rPr lang="en-US" altLang="zh-TW" dirty="0" smtClean="0"/>
              <a:t>training large </a:t>
            </a:r>
            <a:r>
              <a:rPr lang="en-US" altLang="zh-TW" dirty="0"/>
              <a:t>CNNs when labeled training data is </a:t>
            </a:r>
            <a:r>
              <a:rPr lang="en-US" altLang="zh-TW" dirty="0">
                <a:solidFill>
                  <a:srgbClr val="FF0000"/>
                </a:solidFill>
              </a:rPr>
              <a:t>scarce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/>
              <a:t>We show </a:t>
            </a:r>
            <a:r>
              <a:rPr lang="en-US" altLang="zh-TW" dirty="0"/>
              <a:t>that it is </a:t>
            </a:r>
            <a:r>
              <a:rPr lang="en-US" altLang="zh-TW" dirty="0">
                <a:solidFill>
                  <a:srgbClr val="FF0000"/>
                </a:solidFill>
              </a:rPr>
              <a:t>highly effective </a:t>
            </a:r>
            <a:r>
              <a:rPr lang="en-US" altLang="zh-TW" dirty="0"/>
              <a:t>to </a:t>
            </a:r>
            <a:r>
              <a:rPr lang="en-US" altLang="zh-TW" dirty="0">
                <a:solidFill>
                  <a:srgbClr val="FF0000"/>
                </a:solidFill>
              </a:rPr>
              <a:t>pre-train</a:t>
            </a:r>
            <a:r>
              <a:rPr lang="en-US" altLang="zh-TW" dirty="0"/>
              <a:t> the </a:t>
            </a:r>
            <a:r>
              <a:rPr lang="en-US" altLang="zh-TW" dirty="0" smtClean="0"/>
              <a:t>network </a:t>
            </a:r>
            <a:r>
              <a:rPr lang="en-US" altLang="zh-TW" i="1" dirty="0" smtClean="0"/>
              <a:t>with </a:t>
            </a:r>
            <a:r>
              <a:rPr lang="en-US" altLang="zh-TW" dirty="0" smtClean="0">
                <a:solidFill>
                  <a:srgbClr val="FF0000"/>
                </a:solidFill>
              </a:rPr>
              <a:t>supervision</a:t>
            </a:r>
            <a:r>
              <a:rPr lang="en-US" altLang="zh-TW" i="1" dirty="0" smtClean="0"/>
              <a:t> </a:t>
            </a:r>
            <a:r>
              <a:rPr lang="en-US" altLang="zh-TW" dirty="0" smtClean="0"/>
              <a:t>and </a:t>
            </a:r>
            <a:r>
              <a:rPr lang="en-US" altLang="zh-TW" dirty="0"/>
              <a:t>then </a:t>
            </a:r>
            <a:r>
              <a:rPr lang="en-US" altLang="zh-TW" dirty="0" smtClean="0">
                <a:solidFill>
                  <a:srgbClr val="FF0000"/>
                </a:solidFill>
              </a:rPr>
              <a:t>fine-tune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284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Thanks for listening!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pPr/>
              <a:t>42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036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Our approach combines two key insights 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Apply </a:t>
            </a:r>
            <a:r>
              <a:rPr lang="en-US" altLang="zh-TW" dirty="0"/>
              <a:t>high-capacity convolutional neural networks (</a:t>
            </a:r>
            <a:r>
              <a:rPr lang="en-US" altLang="zh-TW" dirty="0">
                <a:solidFill>
                  <a:srgbClr val="FF0000"/>
                </a:solidFill>
              </a:rPr>
              <a:t>CNNs</a:t>
            </a:r>
            <a:r>
              <a:rPr lang="en-US" altLang="zh-TW" dirty="0"/>
              <a:t>) to bottom-up </a:t>
            </a:r>
            <a:r>
              <a:rPr lang="en-US" altLang="zh-TW" dirty="0">
                <a:solidFill>
                  <a:srgbClr val="FF0000"/>
                </a:solidFill>
              </a:rPr>
              <a:t>region proposals </a:t>
            </a:r>
            <a:r>
              <a:rPr lang="en-US" altLang="zh-TW" dirty="0"/>
              <a:t>in order to localize and segment objects</a:t>
            </a:r>
          </a:p>
          <a:p>
            <a:pPr marL="514350" indent="-514350">
              <a:buAutoNum type="arabicPeriod"/>
            </a:pPr>
            <a:r>
              <a:rPr lang="en-US" altLang="zh-TW" dirty="0" smtClean="0"/>
              <a:t>When </a:t>
            </a:r>
            <a:r>
              <a:rPr lang="en-US" altLang="zh-TW" dirty="0"/>
              <a:t>labeled </a:t>
            </a:r>
            <a:r>
              <a:rPr lang="en-US" altLang="zh-TW" dirty="0">
                <a:solidFill>
                  <a:srgbClr val="FF0000"/>
                </a:solidFill>
              </a:rPr>
              <a:t>training data </a:t>
            </a:r>
            <a:r>
              <a:rPr lang="en-US" altLang="zh-TW" dirty="0"/>
              <a:t>is </a:t>
            </a:r>
            <a:r>
              <a:rPr lang="en-US" altLang="zh-TW" dirty="0">
                <a:solidFill>
                  <a:srgbClr val="FF0000"/>
                </a:solidFill>
              </a:rPr>
              <a:t>scarce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0000"/>
                </a:solidFill>
              </a:rPr>
              <a:t>supervised pre-training </a:t>
            </a:r>
            <a:r>
              <a:rPr lang="en-US" altLang="zh-TW" dirty="0"/>
              <a:t>for an auxiliary task, followed by </a:t>
            </a:r>
            <a:r>
              <a:rPr lang="en-US" altLang="zh-TW" dirty="0">
                <a:solidFill>
                  <a:srgbClr val="FF0000"/>
                </a:solidFill>
              </a:rPr>
              <a:t>domain-specific fine-tuning</a:t>
            </a:r>
            <a:r>
              <a:rPr lang="en-US" altLang="zh-TW" dirty="0"/>
              <a:t>, yields a significant performance </a:t>
            </a:r>
            <a:r>
              <a:rPr lang="en-US" altLang="zh-TW" dirty="0" smtClean="0"/>
              <a:t>boost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550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Object detection with </a:t>
            </a:r>
            <a:r>
              <a:rPr lang="en-US" altLang="zh-TW" dirty="0" smtClean="0">
                <a:solidFill>
                  <a:srgbClr val="FF0000"/>
                </a:solidFill>
              </a:rPr>
              <a:t>R-CNN</a:t>
            </a:r>
          </a:p>
          <a:p>
            <a:r>
              <a:rPr lang="en-US" altLang="zh-TW" dirty="0"/>
              <a:t>Visualization, ablation, and modes of </a:t>
            </a:r>
            <a:r>
              <a:rPr lang="en-US" altLang="zh-TW" dirty="0" smtClean="0"/>
              <a:t>error</a:t>
            </a:r>
          </a:p>
          <a:p>
            <a:r>
              <a:rPr lang="en-US" altLang="zh-TW" dirty="0"/>
              <a:t>Semantic </a:t>
            </a:r>
            <a:r>
              <a:rPr lang="en-US" altLang="zh-TW" dirty="0" smtClean="0"/>
              <a:t>segmentation</a:t>
            </a:r>
          </a:p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417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 detection with </a:t>
            </a:r>
            <a:r>
              <a:rPr lang="en-US" altLang="zh-TW" dirty="0" smtClean="0"/>
              <a:t>R-CNN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44" y="2642992"/>
            <a:ext cx="7871512" cy="2357167"/>
          </a:xfrm>
        </p:spPr>
      </p:pic>
      <p:sp>
        <p:nvSpPr>
          <p:cNvPr id="3" name="矩形 2"/>
          <p:cNvSpPr/>
          <p:nvPr/>
        </p:nvSpPr>
        <p:spPr>
          <a:xfrm>
            <a:off x="4092469" y="5120286"/>
            <a:ext cx="114646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2800" dirty="0">
                <a:solidFill>
                  <a:srgbClr val="FF0000"/>
                </a:solidFill>
              </a:rPr>
              <a:t>R-CNN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21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 detection with R-CNN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Our object detection system consists of </a:t>
            </a:r>
            <a:r>
              <a:rPr lang="en-US" altLang="zh-TW" dirty="0">
                <a:solidFill>
                  <a:srgbClr val="FF0000"/>
                </a:solidFill>
              </a:rPr>
              <a:t>three</a:t>
            </a:r>
            <a:r>
              <a:rPr lang="en-US" altLang="zh-TW" dirty="0"/>
              <a:t> </a:t>
            </a:r>
            <a:r>
              <a:rPr lang="en-US" altLang="zh-TW" dirty="0" smtClean="0"/>
              <a:t>modules 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70C0"/>
                </a:solidFill>
              </a:rPr>
              <a:t>Region proposals 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0070C0"/>
                </a:solidFill>
              </a:rPr>
              <a:t>Feature extraction 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>
                <a:solidFill>
                  <a:srgbClr val="0070C0"/>
                </a:solidFill>
              </a:rPr>
              <a:t>A </a:t>
            </a:r>
            <a:r>
              <a:rPr lang="en-US" altLang="zh-TW" dirty="0">
                <a:solidFill>
                  <a:srgbClr val="0070C0"/>
                </a:solidFill>
              </a:rPr>
              <a:t>set of </a:t>
            </a:r>
            <a:r>
              <a:rPr lang="en-US" altLang="zh-TW" dirty="0" smtClean="0">
                <a:solidFill>
                  <a:srgbClr val="0070C0"/>
                </a:solidFill>
              </a:rPr>
              <a:t>classifiers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63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Region proposals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Objectness</a:t>
            </a:r>
            <a:r>
              <a:rPr lang="en-US" altLang="zh-TW" dirty="0" smtClean="0"/>
              <a:t> </a:t>
            </a:r>
            <a:r>
              <a:rPr lang="en-US" altLang="zh-TW" dirty="0"/>
              <a:t>[</a:t>
            </a:r>
            <a:r>
              <a:rPr lang="en-US" altLang="zh-TW" dirty="0" smtClean="0"/>
              <a:t>1]</a:t>
            </a:r>
          </a:p>
          <a:p>
            <a:r>
              <a:rPr lang="en-US" altLang="zh-TW" dirty="0" smtClean="0"/>
              <a:t>Selective </a:t>
            </a:r>
            <a:r>
              <a:rPr lang="en-US" altLang="zh-TW" dirty="0"/>
              <a:t>search [34</a:t>
            </a:r>
            <a:r>
              <a:rPr lang="en-US" altLang="zh-TW" dirty="0" smtClean="0"/>
              <a:t>]</a:t>
            </a:r>
          </a:p>
          <a:p>
            <a:r>
              <a:rPr lang="en-US" altLang="zh-TW" dirty="0" smtClean="0"/>
              <a:t>Category-independent </a:t>
            </a:r>
            <a:r>
              <a:rPr lang="en-US" altLang="zh-TW" dirty="0"/>
              <a:t>object proposals [</a:t>
            </a:r>
            <a:r>
              <a:rPr lang="en-US" altLang="zh-TW" dirty="0" smtClean="0"/>
              <a:t>12]</a:t>
            </a:r>
          </a:p>
          <a:p>
            <a:r>
              <a:rPr lang="en-US" altLang="zh-TW" dirty="0" smtClean="0"/>
              <a:t>Constrained </a:t>
            </a:r>
            <a:r>
              <a:rPr lang="it-IT" altLang="zh-TW" dirty="0" smtClean="0"/>
              <a:t>parametric </a:t>
            </a:r>
            <a:r>
              <a:rPr lang="it-IT" altLang="zh-TW" dirty="0"/>
              <a:t>min-cuts (CPMC) [</a:t>
            </a:r>
            <a:r>
              <a:rPr lang="it-IT" altLang="zh-TW" dirty="0" smtClean="0"/>
              <a:t>5]</a:t>
            </a:r>
          </a:p>
          <a:p>
            <a:r>
              <a:rPr lang="it-IT" altLang="zh-TW" dirty="0" smtClean="0"/>
              <a:t>Multi-scale combinatorial </a:t>
            </a:r>
            <a:r>
              <a:rPr lang="en-US" altLang="zh-TW" dirty="0" smtClean="0"/>
              <a:t>grouping </a:t>
            </a:r>
            <a:r>
              <a:rPr lang="en-US" altLang="zh-TW" dirty="0"/>
              <a:t>[</a:t>
            </a:r>
            <a:r>
              <a:rPr lang="en-US" altLang="zh-TW" dirty="0" smtClean="0"/>
              <a:t>3]</a:t>
            </a:r>
          </a:p>
          <a:p>
            <a:r>
              <a:rPr lang="en-US" altLang="zh-TW" dirty="0" err="1"/>
              <a:t>Ciresan</a:t>
            </a:r>
            <a:r>
              <a:rPr lang="en-US" altLang="zh-TW" dirty="0"/>
              <a:t>, </a:t>
            </a:r>
            <a:r>
              <a:rPr lang="en-US" altLang="zh-TW" i="1" dirty="0"/>
              <a:t>et al</a:t>
            </a:r>
            <a:r>
              <a:rPr lang="en-US" altLang="zh-TW" dirty="0"/>
              <a:t>. [6</a:t>
            </a:r>
            <a:r>
              <a:rPr lang="en-US" altLang="zh-TW" dirty="0" smtClean="0"/>
              <a:t>] (Mitosis detection </a:t>
            </a:r>
            <a:r>
              <a:rPr lang="en-US" altLang="zh-TW" dirty="0"/>
              <a:t>in breast cancer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6FB3-96CB-470B-8510-0AF104FA0A4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4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1016</TotalTime>
  <Words>1127</Words>
  <Application>Microsoft Office PowerPoint</Application>
  <PresentationFormat>寬螢幕</PresentationFormat>
  <Paragraphs>192</Paragraphs>
  <Slides>42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8" baseType="lpstr">
      <vt:lpstr>新細明體</vt:lpstr>
      <vt:lpstr>Arial</vt:lpstr>
      <vt:lpstr>Calibri</vt:lpstr>
      <vt:lpstr>Calibri Light</vt:lpstr>
      <vt:lpstr>Cambria Math</vt:lpstr>
      <vt:lpstr>Office 佈景主題</vt:lpstr>
      <vt:lpstr>Rich feature hierarchies for accurate object detection and semantic segmentation</vt:lpstr>
      <vt:lpstr>Outline</vt:lpstr>
      <vt:lpstr>Outline</vt:lpstr>
      <vt:lpstr>Introduction</vt:lpstr>
      <vt:lpstr>Introduction</vt:lpstr>
      <vt:lpstr>Outline</vt:lpstr>
      <vt:lpstr>Object detection with R-CNN</vt:lpstr>
      <vt:lpstr>Object detection with R-CNN</vt:lpstr>
      <vt:lpstr>Region proposals </vt:lpstr>
      <vt:lpstr>Region proposals </vt:lpstr>
      <vt:lpstr>Feature extraction </vt:lpstr>
      <vt:lpstr>Feature extraction</vt:lpstr>
      <vt:lpstr>Feature extraction</vt:lpstr>
      <vt:lpstr>Feature extraction</vt:lpstr>
      <vt:lpstr>Feature extraction</vt:lpstr>
      <vt:lpstr>A set of classifiers</vt:lpstr>
      <vt:lpstr>PowerPoint 簡報</vt:lpstr>
      <vt:lpstr>Outline</vt:lpstr>
      <vt:lpstr>Visualization, ablation, and modes of error</vt:lpstr>
      <vt:lpstr>Visualizing learned features</vt:lpstr>
      <vt:lpstr>PowerPoint 簡報</vt:lpstr>
      <vt:lpstr>Ablation studies</vt:lpstr>
      <vt:lpstr>PowerPoint 簡報</vt:lpstr>
      <vt:lpstr>Detection error analysis</vt:lpstr>
      <vt:lpstr>Detection error analysis – False Positive</vt:lpstr>
      <vt:lpstr>PowerPoint 簡報</vt:lpstr>
      <vt:lpstr>Detection error analysis – False Negative</vt:lpstr>
      <vt:lpstr>Bounding box regression</vt:lpstr>
      <vt:lpstr>Bounding box regression</vt:lpstr>
      <vt:lpstr>Bounding box regression</vt:lpstr>
      <vt:lpstr>Outline</vt:lpstr>
      <vt:lpstr>Semantic segmentation</vt:lpstr>
      <vt:lpstr>Semantic segmentation</vt:lpstr>
      <vt:lpstr>Semantic segmentation</vt:lpstr>
      <vt:lpstr>PowerPoint 簡報</vt:lpstr>
      <vt:lpstr>PowerPoint 簡報</vt:lpstr>
      <vt:lpstr>PowerPoint 簡報</vt:lpstr>
      <vt:lpstr>PowerPoint 簡報</vt:lpstr>
      <vt:lpstr>PowerPoint 簡報</vt:lpstr>
      <vt:lpstr>Outline</vt:lpstr>
      <vt:lpstr>Conclusion</vt:lpstr>
      <vt:lpstr>Thanks for listening!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Kevin</dc:creator>
  <cp:lastModifiedBy>呂明恩</cp:lastModifiedBy>
  <cp:revision>74</cp:revision>
  <dcterms:created xsi:type="dcterms:W3CDTF">2016-02-23T09:42:25Z</dcterms:created>
  <dcterms:modified xsi:type="dcterms:W3CDTF">2016-02-24T18:17:34Z</dcterms:modified>
</cp:coreProperties>
</file>